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6" r:id="rId4"/>
    <p:sldMasterId id="2147483675" r:id="rId5"/>
    <p:sldMasterId id="2147483703" r:id="rId6"/>
  </p:sldMasterIdLst>
  <p:notesMasterIdLst>
    <p:notesMasterId r:id="rId9"/>
  </p:notesMasterIdLst>
  <p:sldIdLst>
    <p:sldId id="514" r:id="rId7"/>
    <p:sldId id="488" r:id="rId8"/>
    <p:sldId id="600" r:id="rId10"/>
    <p:sldId id="601" r:id="rId11"/>
    <p:sldId id="627" r:id="rId12"/>
    <p:sldId id="625" r:id="rId13"/>
    <p:sldId id="630" r:id="rId14"/>
    <p:sldId id="626" r:id="rId15"/>
    <p:sldId id="624" r:id="rId16"/>
    <p:sldId id="647" r:id="rId17"/>
    <p:sldId id="648" r:id="rId18"/>
    <p:sldId id="636" r:id="rId19"/>
    <p:sldId id="602" r:id="rId20"/>
    <p:sldId id="527" r:id="rId21"/>
    <p:sldId id="603" r:id="rId22"/>
    <p:sldId id="650" r:id="rId23"/>
    <p:sldId id="651" r:id="rId24"/>
    <p:sldId id="605" r:id="rId25"/>
    <p:sldId id="607" r:id="rId26"/>
    <p:sldId id="612" r:id="rId27"/>
    <p:sldId id="611" r:id="rId28"/>
    <p:sldId id="519" r:id="rId29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606425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1pPr>
    <a:lvl2pPr marL="606425" algn="l" defTabSz="606425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2pPr>
    <a:lvl3pPr marL="1212850" algn="l" defTabSz="606425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3pPr>
    <a:lvl4pPr marL="1819275" algn="l" defTabSz="606425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4pPr>
    <a:lvl5pPr marL="2425065" algn="l" defTabSz="606425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5pPr>
    <a:lvl6pPr marL="3031490" algn="l" defTabSz="606425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6pPr>
    <a:lvl7pPr marL="3637915" algn="l" defTabSz="606425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7pPr>
    <a:lvl8pPr marL="4244340" algn="l" defTabSz="606425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8pPr>
    <a:lvl9pPr marL="4850765" algn="l" defTabSz="606425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E1"/>
    <a:srgbClr val="0571BB"/>
    <a:srgbClr val="D66F58"/>
    <a:srgbClr val="CFBCAA"/>
    <a:srgbClr val="E94F47"/>
    <a:srgbClr val="178965"/>
    <a:srgbClr val="2763AB"/>
    <a:srgbClr val="44AFA9"/>
    <a:srgbClr val="E8EEF8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06" autoAdjust="0"/>
  </p:normalViewPr>
  <p:slideViewPr>
    <p:cSldViewPr snapToGrid="0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tags" Target="tags/tag16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EC322-337B-4E54-BBDF-9081D5AB75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AAF4C-187F-416B-9130-DC01E03397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2850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1pPr>
    <a:lvl2pPr marL="606425" algn="l" defTabSz="1212850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2pPr>
    <a:lvl3pPr marL="1212850" algn="l" defTabSz="1212850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3pPr>
    <a:lvl4pPr marL="1819275" algn="l" defTabSz="1212850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4pPr>
    <a:lvl5pPr marL="2425065" algn="l" defTabSz="1212850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5pPr>
    <a:lvl6pPr marL="3031490" algn="l" defTabSz="1212850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6pPr>
    <a:lvl7pPr marL="3637915" algn="l" defTabSz="1212850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7pPr>
    <a:lvl8pPr marL="4244340" algn="l" defTabSz="1212850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8pPr>
    <a:lvl9pPr marL="4850765" algn="l" defTabSz="1212850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AAF4C-187F-416B-9130-DC01E03397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5D906-D14A-4896-80DF-75F918A274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5D906-D14A-4896-80DF-75F918A274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5D906-D14A-4896-80DF-75F918A274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5D906-D14A-4896-80DF-75F918A274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5D906-D14A-4896-80DF-75F918A274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010"/>
            <a:ext cx="10515600" cy="13265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17C3C8-875A-4428-A3B1-F25BF7D79313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4C632E7A-97F9-4F17-B749-55AE0D5724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010"/>
            <a:ext cx="10515600" cy="13265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5331"/>
            <a:ext cx="2743200" cy="367095"/>
          </a:xfrm>
          <a:prstGeom prst="rect">
            <a:avLst/>
          </a:prstGeom>
        </p:spPr>
        <p:txBody>
          <a:bodyPr/>
          <a:lstStyle/>
          <a:p>
            <a:fld id="{B6B7A047-4D91-4638-AC53-3F59DDB093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5331"/>
            <a:ext cx="4114800" cy="3670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5331"/>
            <a:ext cx="2743200" cy="367095"/>
          </a:xfrm>
          <a:prstGeom prst="rect">
            <a:avLst/>
          </a:prstGeom>
        </p:spPr>
        <p:txBody>
          <a:bodyPr/>
          <a:lstStyle/>
          <a:p>
            <a:fld id="{E75C4B20-C377-4D16-BFF2-000AF800F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A047-4D91-4638-AC53-3F59DDB093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C4B20-C377-4D16-BFF2-000AF800F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010"/>
            <a:ext cx="10515600" cy="13265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5331"/>
            <a:ext cx="2743200" cy="367095"/>
          </a:xfrm>
          <a:prstGeom prst="rect">
            <a:avLst/>
          </a:prstGeom>
        </p:spPr>
        <p:txBody>
          <a:bodyPr/>
          <a:lstStyle/>
          <a:p>
            <a:fld id="{B6B7A047-4D91-4638-AC53-3F59DDB093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5331"/>
            <a:ext cx="4114800" cy="3670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5331"/>
            <a:ext cx="2743200" cy="367095"/>
          </a:xfrm>
          <a:prstGeom prst="rect">
            <a:avLst/>
          </a:prstGeom>
        </p:spPr>
        <p:txBody>
          <a:bodyPr/>
          <a:lstStyle/>
          <a:p>
            <a:fld id="{E75C4B20-C377-4D16-BFF2-000AF800F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5331"/>
            <a:ext cx="2743200" cy="367095"/>
          </a:xfrm>
          <a:prstGeom prst="rect">
            <a:avLst/>
          </a:prstGeom>
        </p:spPr>
        <p:txBody>
          <a:bodyPr/>
          <a:lstStyle/>
          <a:p>
            <a:fld id="{B6B7A047-4D91-4638-AC53-3F59DDB093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5331"/>
            <a:ext cx="4114800" cy="36709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5331"/>
            <a:ext cx="2743200" cy="367095"/>
          </a:xfrm>
          <a:prstGeom prst="rect">
            <a:avLst/>
          </a:prstGeom>
        </p:spPr>
        <p:txBody>
          <a:bodyPr/>
          <a:lstStyle/>
          <a:p>
            <a:fld id="{E75C4B20-C377-4D16-BFF2-000AF800F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A047-4D91-4638-AC53-3F59DDB093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C4B20-C377-4D16-BFF2-000AF800F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16" y="6356351"/>
            <a:ext cx="2844875" cy="365125"/>
          </a:xfrm>
        </p:spPr>
        <p:txBody>
          <a:bodyPr/>
          <a:lstStyle/>
          <a:p>
            <a:fld id="{07D09EE7-FFDB-4F37-9A6F-559744164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710" y="6356351"/>
            <a:ext cx="38609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828" y="6356351"/>
            <a:ext cx="2844875" cy="365125"/>
          </a:xfrm>
        </p:spPr>
        <p:txBody>
          <a:bodyPr/>
          <a:lstStyle/>
          <a:p>
            <a:fld id="{26F7991E-6116-4D6A-BC8D-5E1DF85E6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5664200" cy="4684713"/>
          </a:xfrm>
          <a:custGeom>
            <a:avLst/>
            <a:gdLst>
              <a:gd name="connsiteX0" fmla="*/ 0 w 5664200"/>
              <a:gd name="connsiteY0" fmla="*/ 0 h 4684713"/>
              <a:gd name="connsiteX1" fmla="*/ 5664200 w 5664200"/>
              <a:gd name="connsiteY1" fmla="*/ 0 h 4684713"/>
              <a:gd name="connsiteX2" fmla="*/ 1951037 w 5664200"/>
              <a:gd name="connsiteY2" fmla="*/ 3713163 h 4684713"/>
              <a:gd name="connsiteX3" fmla="*/ 979487 w 5664200"/>
              <a:gd name="connsiteY3" fmla="*/ 4684713 h 4684713"/>
              <a:gd name="connsiteX4" fmla="*/ 0 w 5664200"/>
              <a:gd name="connsiteY4" fmla="*/ 3705226 h 4684713"/>
              <a:gd name="connsiteX5" fmla="*/ 0 w 5664200"/>
              <a:gd name="connsiteY5" fmla="*/ 1762127 h 4684713"/>
              <a:gd name="connsiteX6" fmla="*/ 0 w 5664200"/>
              <a:gd name="connsiteY6" fmla="*/ 1762126 h 468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4200" h="4684713">
                <a:moveTo>
                  <a:pt x="0" y="0"/>
                </a:moveTo>
                <a:lnTo>
                  <a:pt x="5664200" y="0"/>
                </a:lnTo>
                <a:lnTo>
                  <a:pt x="1951037" y="3713163"/>
                </a:lnTo>
                <a:lnTo>
                  <a:pt x="979487" y="4684713"/>
                </a:lnTo>
                <a:lnTo>
                  <a:pt x="0" y="3705226"/>
                </a:lnTo>
                <a:lnTo>
                  <a:pt x="0" y="1762127"/>
                </a:lnTo>
                <a:lnTo>
                  <a:pt x="0" y="17621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4089400" y="1"/>
            <a:ext cx="8102603" cy="6857999"/>
          </a:xfrm>
          <a:custGeom>
            <a:avLst/>
            <a:gdLst>
              <a:gd name="connsiteX0" fmla="*/ 0 w 8102602"/>
              <a:gd name="connsiteY0" fmla="*/ 0 h 6857999"/>
              <a:gd name="connsiteX1" fmla="*/ 8102602 w 8102602"/>
              <a:gd name="connsiteY1" fmla="*/ 0 h 6857999"/>
              <a:gd name="connsiteX2" fmla="*/ 8102602 w 8102602"/>
              <a:gd name="connsiteY2" fmla="*/ 6857999 h 6857999"/>
              <a:gd name="connsiteX3" fmla="*/ 6857999 w 810260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2602" h="6857999">
                <a:moveTo>
                  <a:pt x="0" y="0"/>
                </a:moveTo>
                <a:lnTo>
                  <a:pt x="8102602" y="0"/>
                </a:lnTo>
                <a:lnTo>
                  <a:pt x="8102602" y="6857999"/>
                </a:lnTo>
                <a:lnTo>
                  <a:pt x="6857999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446909" y="6379631"/>
            <a:ext cx="649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050" smtClean="0">
                <a:solidFill>
                  <a:schemeClr val="tx1"/>
                </a:solidFill>
              </a:rPr>
            </a:fld>
            <a:endParaRPr lang="id-ID" sz="105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827840" y="6392883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050" b="1">
                <a:solidFill>
                  <a:schemeClr val="tx1"/>
                </a:solidFill>
                <a:latin typeface="+mn-lt"/>
              </a:rPr>
              <a:t>SLIDE  </a:t>
            </a:r>
            <a:endParaRPr lang="id-ID" sz="105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351924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A047-4D91-4638-AC53-3F59DDB093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C4B20-C377-4D16-BFF2-000AF800F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kite 2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kite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2"/>
          <p:cNvSpPr>
            <a:spLocks noGrp="1"/>
          </p:cNvSpPr>
          <p:nvPr>
            <p:ph type="pic" sz="quarter" idx="10"/>
          </p:nvPr>
        </p:nvSpPr>
        <p:spPr>
          <a:xfrm>
            <a:off x="1381082" y="0"/>
            <a:ext cx="3972613" cy="5627224"/>
          </a:xfrm>
          <a:custGeom>
            <a:avLst/>
            <a:gdLst>
              <a:gd name="connsiteX0" fmla="*/ 2726575 w 3972613"/>
              <a:gd name="connsiteY0" fmla="*/ 0 h 5627224"/>
              <a:gd name="connsiteX1" fmla="*/ 3972613 w 3972613"/>
              <a:gd name="connsiteY1" fmla="*/ 0 h 5627224"/>
              <a:gd name="connsiteX2" fmla="*/ 3972613 w 3972613"/>
              <a:gd name="connsiteY2" fmla="*/ 436099 h 5627224"/>
              <a:gd name="connsiteX3" fmla="*/ 3972613 w 3972613"/>
              <a:gd name="connsiteY3" fmla="*/ 1464323 h 5627224"/>
              <a:gd name="connsiteX4" fmla="*/ 3346890 w 3972613"/>
              <a:gd name="connsiteY4" fmla="*/ 2095037 h 5627224"/>
              <a:gd name="connsiteX5" fmla="*/ 2726425 w 3972613"/>
              <a:gd name="connsiteY5" fmla="*/ 1464323 h 5627224"/>
              <a:gd name="connsiteX6" fmla="*/ 2726425 w 3972613"/>
              <a:gd name="connsiteY6" fmla="*/ 436099 h 5627224"/>
              <a:gd name="connsiteX7" fmla="*/ 2726575 w 3972613"/>
              <a:gd name="connsiteY7" fmla="*/ 436099 h 5627224"/>
              <a:gd name="connsiteX8" fmla="*/ 1362102 w 3972613"/>
              <a:gd name="connsiteY8" fmla="*/ 0 h 5627224"/>
              <a:gd name="connsiteX9" fmla="*/ 2608140 w 3972613"/>
              <a:gd name="connsiteY9" fmla="*/ 0 h 5627224"/>
              <a:gd name="connsiteX10" fmla="*/ 2608140 w 3972613"/>
              <a:gd name="connsiteY10" fmla="*/ 436099 h 5627224"/>
              <a:gd name="connsiteX11" fmla="*/ 2609400 w 3972613"/>
              <a:gd name="connsiteY11" fmla="*/ 436099 h 5627224"/>
              <a:gd name="connsiteX12" fmla="*/ 2609400 w 3972613"/>
              <a:gd name="connsiteY12" fmla="*/ 2237217 h 5627224"/>
              <a:gd name="connsiteX13" fmla="*/ 2609400 w 3972613"/>
              <a:gd name="connsiteY13" fmla="*/ 2336908 h 5627224"/>
              <a:gd name="connsiteX14" fmla="*/ 2592977 w 3972613"/>
              <a:gd name="connsiteY14" fmla="*/ 2345913 h 5627224"/>
              <a:gd name="connsiteX15" fmla="*/ 1996399 w 3972613"/>
              <a:gd name="connsiteY15" fmla="*/ 3479336 h 5627224"/>
              <a:gd name="connsiteX16" fmla="*/ 2592977 w 3972613"/>
              <a:gd name="connsiteY16" fmla="*/ 4612760 h 5627224"/>
              <a:gd name="connsiteX17" fmla="*/ 2609400 w 3972613"/>
              <a:gd name="connsiteY17" fmla="*/ 4621764 h 5627224"/>
              <a:gd name="connsiteX18" fmla="*/ 2609400 w 3972613"/>
              <a:gd name="connsiteY18" fmla="*/ 4652544 h 5627224"/>
              <a:gd name="connsiteX19" fmla="*/ 2609400 w 3972613"/>
              <a:gd name="connsiteY19" fmla="*/ 4996873 h 5627224"/>
              <a:gd name="connsiteX20" fmla="*/ 1983677 w 3972613"/>
              <a:gd name="connsiteY20" fmla="*/ 5627224 h 5627224"/>
              <a:gd name="connsiteX21" fmla="*/ 1363212 w 3972613"/>
              <a:gd name="connsiteY21" fmla="*/ 4996873 h 5627224"/>
              <a:gd name="connsiteX22" fmla="*/ 1363212 w 3972613"/>
              <a:gd name="connsiteY22" fmla="*/ 436099 h 5627224"/>
              <a:gd name="connsiteX23" fmla="*/ 1362102 w 3972613"/>
              <a:gd name="connsiteY23" fmla="*/ 436099 h 5627224"/>
              <a:gd name="connsiteX24" fmla="*/ 2 w 3972613"/>
              <a:gd name="connsiteY24" fmla="*/ 0 h 5627224"/>
              <a:gd name="connsiteX25" fmla="*/ 1246040 w 3972613"/>
              <a:gd name="connsiteY25" fmla="*/ 0 h 5627224"/>
              <a:gd name="connsiteX26" fmla="*/ 1246040 w 3972613"/>
              <a:gd name="connsiteY26" fmla="*/ 436099 h 5627224"/>
              <a:gd name="connsiteX27" fmla="*/ 1246188 w 3972613"/>
              <a:gd name="connsiteY27" fmla="*/ 436099 h 5627224"/>
              <a:gd name="connsiteX28" fmla="*/ 1246188 w 3972613"/>
              <a:gd name="connsiteY28" fmla="*/ 3301493 h 5627224"/>
              <a:gd name="connsiteX29" fmla="*/ 620465 w 3972613"/>
              <a:gd name="connsiteY29" fmla="*/ 3931774 h 5627224"/>
              <a:gd name="connsiteX30" fmla="*/ 0 w 3972613"/>
              <a:gd name="connsiteY30" fmla="*/ 3301493 h 5627224"/>
              <a:gd name="connsiteX31" fmla="*/ 0 w 3972613"/>
              <a:gd name="connsiteY31" fmla="*/ 436099 h 5627224"/>
              <a:gd name="connsiteX32" fmla="*/ 2 w 3972613"/>
              <a:gd name="connsiteY32" fmla="*/ 436099 h 562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72613" h="5627224">
                <a:moveTo>
                  <a:pt x="2726575" y="0"/>
                </a:moveTo>
                <a:lnTo>
                  <a:pt x="3972613" y="0"/>
                </a:lnTo>
                <a:lnTo>
                  <a:pt x="3972613" y="436099"/>
                </a:lnTo>
                <a:cubicBezTo>
                  <a:pt x="3972613" y="436099"/>
                  <a:pt x="3972613" y="436099"/>
                  <a:pt x="3972613" y="1464323"/>
                </a:cubicBezTo>
                <a:cubicBezTo>
                  <a:pt x="3972613" y="1814131"/>
                  <a:pt x="3693929" y="2095037"/>
                  <a:pt x="3346890" y="2095037"/>
                </a:cubicBezTo>
                <a:cubicBezTo>
                  <a:pt x="3005108" y="2095037"/>
                  <a:pt x="2726425" y="1814131"/>
                  <a:pt x="2726425" y="1464323"/>
                </a:cubicBezTo>
                <a:cubicBezTo>
                  <a:pt x="2726425" y="1464323"/>
                  <a:pt x="2726425" y="1464323"/>
                  <a:pt x="2726425" y="436099"/>
                </a:cubicBezTo>
                <a:lnTo>
                  <a:pt x="2726575" y="436099"/>
                </a:lnTo>
                <a:close/>
                <a:moveTo>
                  <a:pt x="1362102" y="0"/>
                </a:moveTo>
                <a:lnTo>
                  <a:pt x="2608140" y="0"/>
                </a:lnTo>
                <a:lnTo>
                  <a:pt x="2608140" y="436099"/>
                </a:lnTo>
                <a:lnTo>
                  <a:pt x="2609400" y="436099"/>
                </a:lnTo>
                <a:cubicBezTo>
                  <a:pt x="2609400" y="436099"/>
                  <a:pt x="2609400" y="436099"/>
                  <a:pt x="2609400" y="2237217"/>
                </a:cubicBezTo>
                <a:lnTo>
                  <a:pt x="2609400" y="2336908"/>
                </a:lnTo>
                <a:lnTo>
                  <a:pt x="2592977" y="2345913"/>
                </a:lnTo>
                <a:cubicBezTo>
                  <a:pt x="2233044" y="2591548"/>
                  <a:pt x="1996399" y="3007526"/>
                  <a:pt x="1996399" y="3479336"/>
                </a:cubicBezTo>
                <a:cubicBezTo>
                  <a:pt x="1996399" y="3951147"/>
                  <a:pt x="2233044" y="4367125"/>
                  <a:pt x="2592977" y="4612760"/>
                </a:cubicBezTo>
                <a:lnTo>
                  <a:pt x="2609400" y="4621764"/>
                </a:lnTo>
                <a:lnTo>
                  <a:pt x="2609400" y="4652544"/>
                </a:lnTo>
                <a:cubicBezTo>
                  <a:pt x="2609400" y="4719274"/>
                  <a:pt x="2609400" y="4826043"/>
                  <a:pt x="2609400" y="4996873"/>
                </a:cubicBezTo>
                <a:cubicBezTo>
                  <a:pt x="2609400" y="5346480"/>
                  <a:pt x="2330717" y="5627224"/>
                  <a:pt x="1983677" y="5627224"/>
                </a:cubicBezTo>
                <a:cubicBezTo>
                  <a:pt x="1641895" y="5627224"/>
                  <a:pt x="1363212" y="5346480"/>
                  <a:pt x="1363212" y="4996873"/>
                </a:cubicBezTo>
                <a:cubicBezTo>
                  <a:pt x="1363212" y="4996873"/>
                  <a:pt x="1363212" y="4996873"/>
                  <a:pt x="1363212" y="436099"/>
                </a:cubicBezTo>
                <a:lnTo>
                  <a:pt x="1362102" y="436099"/>
                </a:lnTo>
                <a:close/>
                <a:moveTo>
                  <a:pt x="2" y="0"/>
                </a:moveTo>
                <a:lnTo>
                  <a:pt x="1246040" y="0"/>
                </a:lnTo>
                <a:lnTo>
                  <a:pt x="1246040" y="436099"/>
                </a:lnTo>
                <a:lnTo>
                  <a:pt x="1246188" y="436099"/>
                </a:lnTo>
                <a:cubicBezTo>
                  <a:pt x="1246188" y="436099"/>
                  <a:pt x="1246188" y="436099"/>
                  <a:pt x="1246188" y="3301493"/>
                </a:cubicBezTo>
                <a:cubicBezTo>
                  <a:pt x="1246188" y="3651061"/>
                  <a:pt x="967505" y="3931774"/>
                  <a:pt x="620465" y="3931774"/>
                </a:cubicBezTo>
                <a:cubicBezTo>
                  <a:pt x="278683" y="3931774"/>
                  <a:pt x="0" y="3651061"/>
                  <a:pt x="0" y="3301493"/>
                </a:cubicBezTo>
                <a:cubicBezTo>
                  <a:pt x="0" y="3301493"/>
                  <a:pt x="0" y="3301493"/>
                  <a:pt x="0" y="436099"/>
                </a:cubicBezTo>
                <a:lnTo>
                  <a:pt x="2" y="4360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grpSp>
        <p:nvGrpSpPr>
          <p:cNvPr id="75" name="Group 74"/>
          <p:cNvGrpSpPr/>
          <p:nvPr/>
        </p:nvGrpSpPr>
        <p:grpSpPr>
          <a:xfrm rot="16200000" flipH="1">
            <a:off x="11562348" y="-24310"/>
            <a:ext cx="373281" cy="899152"/>
            <a:chOff x="1595886" y="1589088"/>
            <a:chExt cx="2252663" cy="5268912"/>
          </a:xfrm>
        </p:grpSpPr>
        <p:sp>
          <p:nvSpPr>
            <p:cNvPr id="76" name="Freeform 5"/>
            <p:cNvSpPr/>
            <p:nvPr userDrawn="1"/>
          </p:nvSpPr>
          <p:spPr bwMode="auto">
            <a:xfrm>
              <a:off x="1595886" y="4048125"/>
              <a:ext cx="2252663" cy="2809875"/>
            </a:xfrm>
            <a:custGeom>
              <a:avLst/>
              <a:gdLst>
                <a:gd name="T0" fmla="*/ 393 w 786"/>
                <a:gd name="T1" fmla="*/ 0 h 973"/>
                <a:gd name="T2" fmla="*/ 393 w 786"/>
                <a:gd name="T3" fmla="*/ 0 h 973"/>
                <a:gd name="T4" fmla="*/ 786 w 786"/>
                <a:gd name="T5" fmla="*/ 393 h 973"/>
                <a:gd name="T6" fmla="*/ 786 w 786"/>
                <a:gd name="T7" fmla="*/ 973 h 973"/>
                <a:gd name="T8" fmla="*/ 0 w 786"/>
                <a:gd name="T9" fmla="*/ 973 h 973"/>
                <a:gd name="T10" fmla="*/ 0 w 786"/>
                <a:gd name="T11" fmla="*/ 393 h 973"/>
                <a:gd name="T12" fmla="*/ 393 w 786"/>
                <a:gd name="T13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973">
                  <a:moveTo>
                    <a:pt x="393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610" y="0"/>
                    <a:pt x="786" y="176"/>
                    <a:pt x="786" y="393"/>
                  </a:cubicBezTo>
                  <a:cubicBezTo>
                    <a:pt x="786" y="973"/>
                    <a:pt x="786" y="973"/>
                    <a:pt x="78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77" name="Oval 6"/>
            <p:cNvSpPr>
              <a:spLocks noChangeArrowheads="1"/>
            </p:cNvSpPr>
            <p:nvPr userDrawn="1"/>
          </p:nvSpPr>
          <p:spPr bwMode="auto">
            <a:xfrm>
              <a:off x="1595886" y="1589088"/>
              <a:ext cx="2252663" cy="2270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</p:spTree>
  </p:cSld>
  <p:clrMapOvr>
    <a:masterClrMapping/>
  </p:clrMapOvr>
  <p:transition spd="slow" advClick="0" advTm="2000">
    <p:comb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51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510201" cy="6422872"/>
          </a:xfrm>
          <a:custGeom>
            <a:avLst/>
            <a:gdLst>
              <a:gd name="connsiteX0" fmla="*/ 0 w 6510201"/>
              <a:gd name="connsiteY0" fmla="*/ 4868863 h 6422872"/>
              <a:gd name="connsiteX1" fmla="*/ 393230 w 6510201"/>
              <a:gd name="connsiteY1" fmla="*/ 5263401 h 6422872"/>
              <a:gd name="connsiteX2" fmla="*/ 393230 w 6510201"/>
              <a:gd name="connsiteY2" fmla="*/ 5595171 h 6422872"/>
              <a:gd name="connsiteX3" fmla="*/ 62559 w 6510201"/>
              <a:gd name="connsiteY3" fmla="*/ 5595171 h 6422872"/>
              <a:gd name="connsiteX4" fmla="*/ 0 w 6510201"/>
              <a:gd name="connsiteY4" fmla="*/ 5532403 h 6422872"/>
              <a:gd name="connsiteX5" fmla="*/ 0 w 6510201"/>
              <a:gd name="connsiteY5" fmla="*/ 4868863 h 6422872"/>
              <a:gd name="connsiteX6" fmla="*/ 1183483 w 6510201"/>
              <a:gd name="connsiteY6" fmla="*/ 4157789 h 6422872"/>
              <a:gd name="connsiteX7" fmla="*/ 1348875 w 6510201"/>
              <a:gd name="connsiteY7" fmla="*/ 4224840 h 6422872"/>
              <a:gd name="connsiteX8" fmla="*/ 1348875 w 6510201"/>
              <a:gd name="connsiteY8" fmla="*/ 4555625 h 6422872"/>
              <a:gd name="connsiteX9" fmla="*/ 1018090 w 6510201"/>
              <a:gd name="connsiteY9" fmla="*/ 4555625 h 6422872"/>
              <a:gd name="connsiteX10" fmla="*/ 1018090 w 6510201"/>
              <a:gd name="connsiteY10" fmla="*/ 4224840 h 6422872"/>
              <a:gd name="connsiteX11" fmla="*/ 1183483 w 6510201"/>
              <a:gd name="connsiteY11" fmla="*/ 4157789 h 6422872"/>
              <a:gd name="connsiteX12" fmla="*/ 1576973 w 6510201"/>
              <a:gd name="connsiteY12" fmla="*/ 3056107 h 6422872"/>
              <a:gd name="connsiteX13" fmla="*/ 1742229 w 6510201"/>
              <a:gd name="connsiteY13" fmla="*/ 3123288 h 6422872"/>
              <a:gd name="connsiteX14" fmla="*/ 2957085 w 6510201"/>
              <a:gd name="connsiteY14" fmla="*/ 4341501 h 6422872"/>
              <a:gd name="connsiteX15" fmla="*/ 2957085 w 6510201"/>
              <a:gd name="connsiteY15" fmla="*/ 4672927 h 6422872"/>
              <a:gd name="connsiteX16" fmla="*/ 2626573 w 6510201"/>
              <a:gd name="connsiteY16" fmla="*/ 4672927 h 6422872"/>
              <a:gd name="connsiteX17" fmla="*/ 1411717 w 6510201"/>
              <a:gd name="connsiteY17" fmla="*/ 3454713 h 6422872"/>
              <a:gd name="connsiteX18" fmla="*/ 1411717 w 6510201"/>
              <a:gd name="connsiteY18" fmla="*/ 3123288 h 6422872"/>
              <a:gd name="connsiteX19" fmla="*/ 1576973 w 6510201"/>
              <a:gd name="connsiteY19" fmla="*/ 3056107 h 6422872"/>
              <a:gd name="connsiteX20" fmla="*/ 62953 w 6510201"/>
              <a:gd name="connsiteY20" fmla="*/ 2355681 h 6422872"/>
              <a:gd name="connsiteX21" fmla="*/ 250136 w 6510201"/>
              <a:gd name="connsiteY21" fmla="*/ 2417358 h 6422872"/>
              <a:gd name="connsiteX22" fmla="*/ 1474014 w 6510201"/>
              <a:gd name="connsiteY22" fmla="*/ 3652578 h 6422872"/>
              <a:gd name="connsiteX23" fmla="*/ 1509747 w 6510201"/>
              <a:gd name="connsiteY23" fmla="*/ 3679431 h 6422872"/>
              <a:gd name="connsiteX24" fmla="*/ 3242829 w 6510201"/>
              <a:gd name="connsiteY24" fmla="*/ 5415900 h 6422872"/>
              <a:gd name="connsiteX25" fmla="*/ 3242829 w 6510201"/>
              <a:gd name="connsiteY25" fmla="*/ 5747082 h 6422872"/>
              <a:gd name="connsiteX26" fmla="*/ 2912293 w 6510201"/>
              <a:gd name="connsiteY26" fmla="*/ 5747082 h 6422872"/>
              <a:gd name="connsiteX27" fmla="*/ 2581757 w 6510201"/>
              <a:gd name="connsiteY27" fmla="*/ 5415900 h 6422872"/>
              <a:gd name="connsiteX28" fmla="*/ 2546023 w 6510201"/>
              <a:gd name="connsiteY28" fmla="*/ 5693377 h 6422872"/>
              <a:gd name="connsiteX29" fmla="*/ 2233354 w 6510201"/>
              <a:gd name="connsiteY29" fmla="*/ 5711279 h 6422872"/>
              <a:gd name="connsiteX30" fmla="*/ 2554957 w 6510201"/>
              <a:gd name="connsiteY30" fmla="*/ 6024559 h 6422872"/>
              <a:gd name="connsiteX31" fmla="*/ 2554957 w 6510201"/>
              <a:gd name="connsiteY31" fmla="*/ 6355741 h 6422872"/>
              <a:gd name="connsiteX32" fmla="*/ 2224420 w 6510201"/>
              <a:gd name="connsiteY32" fmla="*/ 6355741 h 6422872"/>
              <a:gd name="connsiteX33" fmla="*/ 1777750 w 6510201"/>
              <a:gd name="connsiteY33" fmla="*/ 5908198 h 6422872"/>
              <a:gd name="connsiteX34" fmla="*/ 1715216 w 6510201"/>
              <a:gd name="connsiteY34" fmla="*/ 6114068 h 6422872"/>
              <a:gd name="connsiteX35" fmla="*/ 1384680 w 6510201"/>
              <a:gd name="connsiteY35" fmla="*/ 6114068 h 6422872"/>
              <a:gd name="connsiteX36" fmla="*/ 160802 w 6510201"/>
              <a:gd name="connsiteY36" fmla="*/ 4896749 h 6422872"/>
              <a:gd name="connsiteX37" fmla="*/ 160802 w 6510201"/>
              <a:gd name="connsiteY37" fmla="*/ 4565567 h 6422872"/>
              <a:gd name="connsiteX38" fmla="*/ 491338 w 6510201"/>
              <a:gd name="connsiteY38" fmla="*/ 4565567 h 6422872"/>
              <a:gd name="connsiteX39" fmla="*/ 946942 w 6510201"/>
              <a:gd name="connsiteY39" fmla="*/ 5022062 h 6422872"/>
              <a:gd name="connsiteX40" fmla="*/ 1009476 w 6510201"/>
              <a:gd name="connsiteY40" fmla="*/ 4807241 h 6422872"/>
              <a:gd name="connsiteX41" fmla="*/ 1331079 w 6510201"/>
              <a:gd name="connsiteY41" fmla="*/ 4807241 h 6422872"/>
              <a:gd name="connsiteX42" fmla="*/ 1393613 w 6510201"/>
              <a:gd name="connsiteY42" fmla="*/ 4869897 h 6422872"/>
              <a:gd name="connsiteX43" fmla="*/ 1438280 w 6510201"/>
              <a:gd name="connsiteY43" fmla="*/ 4896749 h 6422872"/>
              <a:gd name="connsiteX44" fmla="*/ 1715216 w 6510201"/>
              <a:gd name="connsiteY44" fmla="*/ 4860946 h 6422872"/>
              <a:gd name="connsiteX45" fmla="*/ 1750949 w 6510201"/>
              <a:gd name="connsiteY45" fmla="*/ 4583469 h 6422872"/>
              <a:gd name="connsiteX46" fmla="*/ 1340013 w 6510201"/>
              <a:gd name="connsiteY46" fmla="*/ 4171729 h 6422872"/>
              <a:gd name="connsiteX47" fmla="*/ 1304279 w 6510201"/>
              <a:gd name="connsiteY47" fmla="*/ 4144876 h 6422872"/>
              <a:gd name="connsiteX48" fmla="*/ 812941 w 6510201"/>
              <a:gd name="connsiteY48" fmla="*/ 3643627 h 6422872"/>
              <a:gd name="connsiteX49" fmla="*/ 741474 w 6510201"/>
              <a:gd name="connsiteY49" fmla="*/ 3786841 h 6422872"/>
              <a:gd name="connsiteX50" fmla="*/ 464538 w 6510201"/>
              <a:gd name="connsiteY50" fmla="*/ 3822645 h 6422872"/>
              <a:gd name="connsiteX51" fmla="*/ 795074 w 6510201"/>
              <a:gd name="connsiteY51" fmla="*/ 4153827 h 6422872"/>
              <a:gd name="connsiteX52" fmla="*/ 795074 w 6510201"/>
              <a:gd name="connsiteY52" fmla="*/ 4485009 h 6422872"/>
              <a:gd name="connsiteX53" fmla="*/ 464538 w 6510201"/>
              <a:gd name="connsiteY53" fmla="*/ 4485009 h 6422872"/>
              <a:gd name="connsiteX54" fmla="*/ 1 w 6510201"/>
              <a:gd name="connsiteY54" fmla="*/ 4019564 h 6422872"/>
              <a:gd name="connsiteX55" fmla="*/ 1 w 6510201"/>
              <a:gd name="connsiteY55" fmla="*/ 2372604 h 6422872"/>
              <a:gd name="connsiteX56" fmla="*/ 62953 w 6510201"/>
              <a:gd name="connsiteY56" fmla="*/ 2355681 h 6422872"/>
              <a:gd name="connsiteX57" fmla="*/ 5674227 w 6510201"/>
              <a:gd name="connsiteY57" fmla="*/ 1830514 h 6422872"/>
              <a:gd name="connsiteX58" fmla="*/ 5835150 w 6510201"/>
              <a:gd name="connsiteY58" fmla="*/ 1897565 h 6422872"/>
              <a:gd name="connsiteX59" fmla="*/ 5835150 w 6510201"/>
              <a:gd name="connsiteY59" fmla="*/ 2228350 h 6422872"/>
              <a:gd name="connsiteX60" fmla="*/ 5513305 w 6510201"/>
              <a:gd name="connsiteY60" fmla="*/ 2228350 h 6422872"/>
              <a:gd name="connsiteX61" fmla="*/ 5513305 w 6510201"/>
              <a:gd name="connsiteY61" fmla="*/ 1897565 h 6422872"/>
              <a:gd name="connsiteX62" fmla="*/ 5674227 w 6510201"/>
              <a:gd name="connsiteY62" fmla="*/ 1830514 h 6422872"/>
              <a:gd name="connsiteX63" fmla="*/ 5490501 w 6510201"/>
              <a:gd name="connsiteY63" fmla="*/ 809790 h 6422872"/>
              <a:gd name="connsiteX64" fmla="*/ 5655978 w 6510201"/>
              <a:gd name="connsiteY64" fmla="*/ 876957 h 6422872"/>
              <a:gd name="connsiteX65" fmla="*/ 6443116 w 6510201"/>
              <a:gd name="connsiteY65" fmla="*/ 1674014 h 6422872"/>
              <a:gd name="connsiteX66" fmla="*/ 6443116 w 6510201"/>
              <a:gd name="connsiteY66" fmla="*/ 1996418 h 6422872"/>
              <a:gd name="connsiteX67" fmla="*/ 6121105 w 6510201"/>
              <a:gd name="connsiteY67" fmla="*/ 1996418 h 6422872"/>
              <a:gd name="connsiteX68" fmla="*/ 5325023 w 6510201"/>
              <a:gd name="connsiteY68" fmla="*/ 1208318 h 6422872"/>
              <a:gd name="connsiteX69" fmla="*/ 5325023 w 6510201"/>
              <a:gd name="connsiteY69" fmla="*/ 876957 h 6422872"/>
              <a:gd name="connsiteX70" fmla="*/ 5490501 w 6510201"/>
              <a:gd name="connsiteY70" fmla="*/ 809790 h 6422872"/>
              <a:gd name="connsiteX71" fmla="*/ 4110038 w 6510201"/>
              <a:gd name="connsiteY71" fmla="*/ 1 h 6422872"/>
              <a:gd name="connsiteX72" fmla="*/ 4771910 w 6510201"/>
              <a:gd name="connsiteY72" fmla="*/ 1 h 6422872"/>
              <a:gd name="connsiteX73" fmla="*/ 5120734 w 6510201"/>
              <a:gd name="connsiteY73" fmla="*/ 349158 h 6422872"/>
              <a:gd name="connsiteX74" fmla="*/ 5120734 w 6510201"/>
              <a:gd name="connsiteY74" fmla="*/ 680411 h 6422872"/>
              <a:gd name="connsiteX75" fmla="*/ 4789798 w 6510201"/>
              <a:gd name="connsiteY75" fmla="*/ 680411 h 6422872"/>
              <a:gd name="connsiteX76" fmla="*/ 4110038 w 6510201"/>
              <a:gd name="connsiteY76" fmla="*/ 1 h 6422872"/>
              <a:gd name="connsiteX77" fmla="*/ 0 w 6510201"/>
              <a:gd name="connsiteY77" fmla="*/ 0 h 6422872"/>
              <a:gd name="connsiteX78" fmla="*/ 786362 w 6510201"/>
              <a:gd name="connsiteY78" fmla="*/ 0 h 6422872"/>
              <a:gd name="connsiteX79" fmla="*/ 1394005 w 6510201"/>
              <a:gd name="connsiteY79" fmla="*/ 0 h 6422872"/>
              <a:gd name="connsiteX80" fmla="*/ 2421637 w 6510201"/>
              <a:gd name="connsiteY80" fmla="*/ 0 h 6422872"/>
              <a:gd name="connsiteX81" fmla="*/ 2841625 w 6510201"/>
              <a:gd name="connsiteY81" fmla="*/ 0 h 6422872"/>
              <a:gd name="connsiteX82" fmla="*/ 3931808 w 6510201"/>
              <a:gd name="connsiteY82" fmla="*/ 0 h 6422872"/>
              <a:gd name="connsiteX83" fmla="*/ 5343685 w 6510201"/>
              <a:gd name="connsiteY83" fmla="*/ 1414387 h 6422872"/>
              <a:gd name="connsiteX84" fmla="*/ 5346345 w 6510201"/>
              <a:gd name="connsiteY84" fmla="*/ 1417677 h 6422872"/>
              <a:gd name="connsiteX85" fmla="*/ 5433583 w 6510201"/>
              <a:gd name="connsiteY85" fmla="*/ 1505096 h 6422872"/>
              <a:gd name="connsiteX86" fmla="*/ 5433076 w 6510201"/>
              <a:gd name="connsiteY86" fmla="*/ 1505602 h 6422872"/>
              <a:gd name="connsiteX87" fmla="*/ 5437207 w 6510201"/>
              <a:gd name="connsiteY87" fmla="*/ 1508309 h 6422872"/>
              <a:gd name="connsiteX88" fmla="*/ 5506801 w 6510201"/>
              <a:gd name="connsiteY88" fmla="*/ 1671638 h 6422872"/>
              <a:gd name="connsiteX89" fmla="*/ 5269190 w 6510201"/>
              <a:gd name="connsiteY89" fmla="*/ 1902620 h 6422872"/>
              <a:gd name="connsiteX90" fmla="*/ 5136340 w 6510201"/>
              <a:gd name="connsiteY90" fmla="*/ 1863172 h 6422872"/>
              <a:gd name="connsiteX91" fmla="*/ 5118202 w 6510201"/>
              <a:gd name="connsiteY91" fmla="*/ 1848625 h 6422872"/>
              <a:gd name="connsiteX92" fmla="*/ 5111351 w 6510201"/>
              <a:gd name="connsiteY92" fmla="*/ 1844074 h 6422872"/>
              <a:gd name="connsiteX93" fmla="*/ 5108978 w 6510201"/>
              <a:gd name="connsiteY93" fmla="*/ 1841679 h 6422872"/>
              <a:gd name="connsiteX94" fmla="*/ 5106792 w 6510201"/>
              <a:gd name="connsiteY94" fmla="*/ 1839474 h 6422872"/>
              <a:gd name="connsiteX95" fmla="*/ 5101174 w 6510201"/>
              <a:gd name="connsiteY95" fmla="*/ 1834967 h 6422872"/>
              <a:gd name="connsiteX96" fmla="*/ 5094291 w 6510201"/>
              <a:gd name="connsiteY96" fmla="*/ 1826857 h 6422872"/>
              <a:gd name="connsiteX97" fmla="*/ 5092362 w 6510201"/>
              <a:gd name="connsiteY97" fmla="*/ 1824912 h 6422872"/>
              <a:gd name="connsiteX98" fmla="*/ 3896065 w 6510201"/>
              <a:gd name="connsiteY98" fmla="*/ 617675 h 6422872"/>
              <a:gd name="connsiteX99" fmla="*/ 3842449 w 6510201"/>
              <a:gd name="connsiteY99" fmla="*/ 877278 h 6422872"/>
              <a:gd name="connsiteX100" fmla="*/ 3583307 w 6510201"/>
              <a:gd name="connsiteY100" fmla="*/ 922037 h 6422872"/>
              <a:gd name="connsiteX101" fmla="*/ 5584955 w 6510201"/>
              <a:gd name="connsiteY101" fmla="*/ 2927243 h 6422872"/>
              <a:gd name="connsiteX102" fmla="*/ 5602827 w 6510201"/>
              <a:gd name="connsiteY102" fmla="*/ 3240557 h 6422872"/>
              <a:gd name="connsiteX103" fmla="*/ 5263262 w 6510201"/>
              <a:gd name="connsiteY103" fmla="*/ 3267412 h 6422872"/>
              <a:gd name="connsiteX104" fmla="*/ 4923696 w 6510201"/>
              <a:gd name="connsiteY104" fmla="*/ 2927243 h 6422872"/>
              <a:gd name="connsiteX105" fmla="*/ 4682426 w 6510201"/>
              <a:gd name="connsiteY105" fmla="*/ 2980954 h 6422872"/>
              <a:gd name="connsiteX106" fmla="*/ 4637747 w 6510201"/>
              <a:gd name="connsiteY106" fmla="*/ 3258460 h 6422872"/>
              <a:gd name="connsiteX107" fmla="*/ 5540275 w 6510201"/>
              <a:gd name="connsiteY107" fmla="*/ 4153642 h 6422872"/>
              <a:gd name="connsiteX108" fmla="*/ 5593891 w 6510201"/>
              <a:gd name="connsiteY108" fmla="*/ 4314775 h 6422872"/>
              <a:gd name="connsiteX109" fmla="*/ 5361557 w 6510201"/>
              <a:gd name="connsiteY109" fmla="*/ 4547522 h 6422872"/>
              <a:gd name="connsiteX110" fmla="*/ 5182838 w 6510201"/>
              <a:gd name="connsiteY110" fmla="*/ 4458004 h 6422872"/>
              <a:gd name="connsiteX111" fmla="*/ 3860321 w 6510201"/>
              <a:gd name="connsiteY111" fmla="*/ 3133135 h 6422872"/>
              <a:gd name="connsiteX112" fmla="*/ 3592243 w 6510201"/>
              <a:gd name="connsiteY112" fmla="*/ 3186846 h 6422872"/>
              <a:gd name="connsiteX113" fmla="*/ 3565435 w 6510201"/>
              <a:gd name="connsiteY113" fmla="*/ 3213701 h 6422872"/>
              <a:gd name="connsiteX114" fmla="*/ 3511820 w 6510201"/>
              <a:gd name="connsiteY114" fmla="*/ 3473304 h 6422872"/>
              <a:gd name="connsiteX115" fmla="*/ 4021168 w 6510201"/>
              <a:gd name="connsiteY115" fmla="*/ 3992509 h 6422872"/>
              <a:gd name="connsiteX116" fmla="*/ 4056911 w 6510201"/>
              <a:gd name="connsiteY116" fmla="*/ 4287919 h 6422872"/>
              <a:gd name="connsiteX117" fmla="*/ 3744154 w 6510201"/>
              <a:gd name="connsiteY117" fmla="*/ 4359534 h 6422872"/>
              <a:gd name="connsiteX118" fmla="*/ 4012232 w 6510201"/>
              <a:gd name="connsiteY118" fmla="*/ 4628088 h 6422872"/>
              <a:gd name="connsiteX119" fmla="*/ 4012232 w 6510201"/>
              <a:gd name="connsiteY119" fmla="*/ 4959305 h 6422872"/>
              <a:gd name="connsiteX120" fmla="*/ 4003296 w 6510201"/>
              <a:gd name="connsiteY120" fmla="*/ 4968257 h 6422872"/>
              <a:gd name="connsiteX121" fmla="*/ 3681602 w 6510201"/>
              <a:gd name="connsiteY121" fmla="*/ 4968257 h 6422872"/>
              <a:gd name="connsiteX122" fmla="*/ 1617403 w 6510201"/>
              <a:gd name="connsiteY122" fmla="*/ 2900388 h 6422872"/>
              <a:gd name="connsiteX123" fmla="*/ 1295710 w 6510201"/>
              <a:gd name="connsiteY123" fmla="*/ 2900388 h 6422872"/>
              <a:gd name="connsiteX124" fmla="*/ 1277838 w 6510201"/>
              <a:gd name="connsiteY124" fmla="*/ 2909339 h 6422872"/>
              <a:gd name="connsiteX125" fmla="*/ 956144 w 6510201"/>
              <a:gd name="connsiteY125" fmla="*/ 2900388 h 6422872"/>
              <a:gd name="connsiteX126" fmla="*/ 0 w 6510201"/>
              <a:gd name="connsiteY126" fmla="*/ 1942544 h 6422872"/>
              <a:gd name="connsiteX127" fmla="*/ 0 w 6510201"/>
              <a:gd name="connsiteY127" fmla="*/ 1629230 h 6422872"/>
              <a:gd name="connsiteX128" fmla="*/ 0 w 6510201"/>
              <a:gd name="connsiteY128" fmla="*/ 1306965 h 6422872"/>
              <a:gd name="connsiteX129" fmla="*/ 0 w 6510201"/>
              <a:gd name="connsiteY129" fmla="*/ 0 h 6422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510201" h="6422872">
                <a:moveTo>
                  <a:pt x="0" y="4868863"/>
                </a:moveTo>
                <a:lnTo>
                  <a:pt x="393230" y="5263401"/>
                </a:lnTo>
                <a:cubicBezTo>
                  <a:pt x="482600" y="5353068"/>
                  <a:pt x="482600" y="5505503"/>
                  <a:pt x="393230" y="5595171"/>
                </a:cubicBezTo>
                <a:cubicBezTo>
                  <a:pt x="303859" y="5684838"/>
                  <a:pt x="151930" y="5684838"/>
                  <a:pt x="62559" y="5595171"/>
                </a:cubicBezTo>
                <a:cubicBezTo>
                  <a:pt x="62559" y="5595171"/>
                  <a:pt x="62559" y="5595171"/>
                  <a:pt x="0" y="5532403"/>
                </a:cubicBezTo>
                <a:cubicBezTo>
                  <a:pt x="0" y="5532403"/>
                  <a:pt x="0" y="5532403"/>
                  <a:pt x="0" y="4868863"/>
                </a:cubicBezTo>
                <a:close/>
                <a:moveTo>
                  <a:pt x="1183483" y="4157789"/>
                </a:moveTo>
                <a:cubicBezTo>
                  <a:pt x="1243828" y="4157788"/>
                  <a:pt x="1304175" y="4180139"/>
                  <a:pt x="1348875" y="4224840"/>
                </a:cubicBezTo>
                <a:cubicBezTo>
                  <a:pt x="1438277" y="4314241"/>
                  <a:pt x="1438277" y="4466223"/>
                  <a:pt x="1348875" y="4555625"/>
                </a:cubicBezTo>
                <a:cubicBezTo>
                  <a:pt x="1259474" y="4645026"/>
                  <a:pt x="1107492" y="4645026"/>
                  <a:pt x="1018090" y="4555625"/>
                </a:cubicBezTo>
                <a:cubicBezTo>
                  <a:pt x="928689" y="4466223"/>
                  <a:pt x="928689" y="4314241"/>
                  <a:pt x="1018090" y="4224840"/>
                </a:cubicBezTo>
                <a:cubicBezTo>
                  <a:pt x="1062791" y="4180139"/>
                  <a:pt x="1123136" y="4157788"/>
                  <a:pt x="1183483" y="4157789"/>
                </a:cubicBezTo>
                <a:close/>
                <a:moveTo>
                  <a:pt x="1576973" y="3056107"/>
                </a:moveTo>
                <a:cubicBezTo>
                  <a:pt x="1637269" y="3056107"/>
                  <a:pt x="1697565" y="3078501"/>
                  <a:pt x="1742229" y="3123288"/>
                </a:cubicBezTo>
                <a:cubicBezTo>
                  <a:pt x="1742229" y="3123288"/>
                  <a:pt x="1742229" y="3123288"/>
                  <a:pt x="2957085" y="4341501"/>
                </a:cubicBezTo>
                <a:cubicBezTo>
                  <a:pt x="3046414" y="4431076"/>
                  <a:pt x="3046414" y="4583352"/>
                  <a:pt x="2957085" y="4672927"/>
                </a:cubicBezTo>
                <a:cubicBezTo>
                  <a:pt x="2867758" y="4762501"/>
                  <a:pt x="2715901" y="4762501"/>
                  <a:pt x="2626573" y="4672927"/>
                </a:cubicBezTo>
                <a:cubicBezTo>
                  <a:pt x="2626573" y="4672927"/>
                  <a:pt x="2626573" y="4672927"/>
                  <a:pt x="1411717" y="3454713"/>
                </a:cubicBezTo>
                <a:cubicBezTo>
                  <a:pt x="1322389" y="3365139"/>
                  <a:pt x="1322389" y="3212862"/>
                  <a:pt x="1411717" y="3123288"/>
                </a:cubicBezTo>
                <a:cubicBezTo>
                  <a:pt x="1456380" y="3078501"/>
                  <a:pt x="1516677" y="3056107"/>
                  <a:pt x="1576973" y="3056107"/>
                </a:cubicBezTo>
                <a:close/>
                <a:moveTo>
                  <a:pt x="62953" y="2355681"/>
                </a:moveTo>
                <a:cubicBezTo>
                  <a:pt x="127860" y="2348549"/>
                  <a:pt x="196536" y="2370366"/>
                  <a:pt x="250136" y="2417358"/>
                </a:cubicBezTo>
                <a:cubicBezTo>
                  <a:pt x="250136" y="2417358"/>
                  <a:pt x="250136" y="2417358"/>
                  <a:pt x="1474014" y="3652578"/>
                </a:cubicBezTo>
                <a:cubicBezTo>
                  <a:pt x="1482947" y="3661529"/>
                  <a:pt x="1500814" y="3670480"/>
                  <a:pt x="1509747" y="3679431"/>
                </a:cubicBezTo>
                <a:lnTo>
                  <a:pt x="3242829" y="5415900"/>
                </a:lnTo>
                <a:cubicBezTo>
                  <a:pt x="3332163" y="5505409"/>
                  <a:pt x="3332163" y="5648623"/>
                  <a:pt x="3242829" y="5747082"/>
                </a:cubicBezTo>
                <a:cubicBezTo>
                  <a:pt x="3144562" y="5836591"/>
                  <a:pt x="3001627" y="5836591"/>
                  <a:pt x="2912293" y="5747082"/>
                </a:cubicBezTo>
                <a:cubicBezTo>
                  <a:pt x="2912293" y="5747082"/>
                  <a:pt x="2912293" y="5747082"/>
                  <a:pt x="2581757" y="5415900"/>
                </a:cubicBezTo>
                <a:cubicBezTo>
                  <a:pt x="2635357" y="5505409"/>
                  <a:pt x="2617491" y="5621770"/>
                  <a:pt x="2546023" y="5693377"/>
                </a:cubicBezTo>
                <a:cubicBezTo>
                  <a:pt x="2456689" y="5773935"/>
                  <a:pt x="2331621" y="5782886"/>
                  <a:pt x="2233354" y="5711279"/>
                </a:cubicBezTo>
                <a:cubicBezTo>
                  <a:pt x="2233354" y="5711279"/>
                  <a:pt x="2233354" y="5711279"/>
                  <a:pt x="2554957" y="6024559"/>
                </a:cubicBezTo>
                <a:cubicBezTo>
                  <a:pt x="2644291" y="6114068"/>
                  <a:pt x="2644291" y="6266233"/>
                  <a:pt x="2554957" y="6355741"/>
                </a:cubicBezTo>
                <a:cubicBezTo>
                  <a:pt x="2465622" y="6445250"/>
                  <a:pt x="2313754" y="6445250"/>
                  <a:pt x="2224420" y="6355741"/>
                </a:cubicBezTo>
                <a:cubicBezTo>
                  <a:pt x="2224420" y="6355741"/>
                  <a:pt x="2224420" y="6355741"/>
                  <a:pt x="1777750" y="5908198"/>
                </a:cubicBezTo>
                <a:cubicBezTo>
                  <a:pt x="1786683" y="5979805"/>
                  <a:pt x="1768816" y="6060363"/>
                  <a:pt x="1715216" y="6114068"/>
                </a:cubicBezTo>
                <a:cubicBezTo>
                  <a:pt x="1616949" y="6212527"/>
                  <a:pt x="1474014" y="6212527"/>
                  <a:pt x="1384680" y="6114068"/>
                </a:cubicBezTo>
                <a:cubicBezTo>
                  <a:pt x="1384680" y="6114068"/>
                  <a:pt x="1384680" y="6114068"/>
                  <a:pt x="160802" y="4896749"/>
                </a:cubicBezTo>
                <a:cubicBezTo>
                  <a:pt x="71468" y="4807241"/>
                  <a:pt x="71468" y="4655076"/>
                  <a:pt x="160802" y="4565567"/>
                </a:cubicBezTo>
                <a:cubicBezTo>
                  <a:pt x="259070" y="4476058"/>
                  <a:pt x="402004" y="4476058"/>
                  <a:pt x="491338" y="4565567"/>
                </a:cubicBezTo>
                <a:cubicBezTo>
                  <a:pt x="491338" y="4565567"/>
                  <a:pt x="491338" y="4565567"/>
                  <a:pt x="946942" y="5022062"/>
                </a:cubicBezTo>
                <a:cubicBezTo>
                  <a:pt x="929076" y="4941504"/>
                  <a:pt x="946942" y="4860946"/>
                  <a:pt x="1009476" y="4807241"/>
                </a:cubicBezTo>
                <a:cubicBezTo>
                  <a:pt x="1098810" y="4717732"/>
                  <a:pt x="1241745" y="4717732"/>
                  <a:pt x="1331079" y="4807241"/>
                </a:cubicBezTo>
                <a:cubicBezTo>
                  <a:pt x="1331079" y="4807241"/>
                  <a:pt x="1331079" y="4807241"/>
                  <a:pt x="1393613" y="4869897"/>
                </a:cubicBezTo>
                <a:cubicBezTo>
                  <a:pt x="1393613" y="4869897"/>
                  <a:pt x="1393613" y="4869897"/>
                  <a:pt x="1438280" y="4896749"/>
                </a:cubicBezTo>
                <a:cubicBezTo>
                  <a:pt x="1527614" y="4950455"/>
                  <a:pt x="1643748" y="4941504"/>
                  <a:pt x="1715216" y="4860946"/>
                </a:cubicBezTo>
                <a:cubicBezTo>
                  <a:pt x="1795617" y="4789339"/>
                  <a:pt x="1804550" y="4672978"/>
                  <a:pt x="1750949" y="4583469"/>
                </a:cubicBezTo>
                <a:cubicBezTo>
                  <a:pt x="1750949" y="4583469"/>
                  <a:pt x="1750949" y="4583469"/>
                  <a:pt x="1340013" y="4171729"/>
                </a:cubicBezTo>
                <a:cubicBezTo>
                  <a:pt x="1331079" y="4162778"/>
                  <a:pt x="1313212" y="4153827"/>
                  <a:pt x="1304279" y="4144876"/>
                </a:cubicBezTo>
                <a:cubicBezTo>
                  <a:pt x="1304279" y="4144876"/>
                  <a:pt x="1304279" y="4144876"/>
                  <a:pt x="812941" y="3643627"/>
                </a:cubicBezTo>
                <a:cubicBezTo>
                  <a:pt x="804008" y="3697333"/>
                  <a:pt x="786141" y="3742087"/>
                  <a:pt x="741474" y="3786841"/>
                </a:cubicBezTo>
                <a:cubicBezTo>
                  <a:pt x="670006" y="3858448"/>
                  <a:pt x="553872" y="3876350"/>
                  <a:pt x="464538" y="3822645"/>
                </a:cubicBezTo>
                <a:cubicBezTo>
                  <a:pt x="464538" y="3822645"/>
                  <a:pt x="464538" y="3822645"/>
                  <a:pt x="795074" y="4153827"/>
                </a:cubicBezTo>
                <a:cubicBezTo>
                  <a:pt x="884408" y="4243336"/>
                  <a:pt x="884408" y="4386550"/>
                  <a:pt x="795074" y="4485009"/>
                </a:cubicBezTo>
                <a:cubicBezTo>
                  <a:pt x="705740" y="4574518"/>
                  <a:pt x="553872" y="4574518"/>
                  <a:pt x="464538" y="4485009"/>
                </a:cubicBezTo>
                <a:cubicBezTo>
                  <a:pt x="464538" y="4485009"/>
                  <a:pt x="464538" y="4485009"/>
                  <a:pt x="1" y="4019564"/>
                </a:cubicBezTo>
                <a:cubicBezTo>
                  <a:pt x="1" y="4019564"/>
                  <a:pt x="1" y="4019564"/>
                  <a:pt x="1" y="2372604"/>
                </a:cubicBezTo>
                <a:cubicBezTo>
                  <a:pt x="20101" y="2363654"/>
                  <a:pt x="41318" y="2358060"/>
                  <a:pt x="62953" y="2355681"/>
                </a:cubicBezTo>
                <a:close/>
                <a:moveTo>
                  <a:pt x="5674227" y="1830514"/>
                </a:moveTo>
                <a:cubicBezTo>
                  <a:pt x="5732338" y="1830513"/>
                  <a:pt x="5790449" y="1852864"/>
                  <a:pt x="5835150" y="1897565"/>
                </a:cubicBezTo>
                <a:cubicBezTo>
                  <a:pt x="5924551" y="1986966"/>
                  <a:pt x="5924551" y="2138948"/>
                  <a:pt x="5835150" y="2228350"/>
                </a:cubicBezTo>
                <a:cubicBezTo>
                  <a:pt x="5745748" y="2317751"/>
                  <a:pt x="5602706" y="2317751"/>
                  <a:pt x="5513305" y="2228350"/>
                </a:cubicBezTo>
                <a:cubicBezTo>
                  <a:pt x="5414963" y="2138948"/>
                  <a:pt x="5414963" y="1986966"/>
                  <a:pt x="5513305" y="1897565"/>
                </a:cubicBezTo>
                <a:cubicBezTo>
                  <a:pt x="5558005" y="1852864"/>
                  <a:pt x="5616116" y="1830513"/>
                  <a:pt x="5674227" y="1830514"/>
                </a:cubicBezTo>
                <a:close/>
                <a:moveTo>
                  <a:pt x="5490501" y="809790"/>
                </a:moveTo>
                <a:cubicBezTo>
                  <a:pt x="5550878" y="809790"/>
                  <a:pt x="5611255" y="832179"/>
                  <a:pt x="5655978" y="876957"/>
                </a:cubicBezTo>
                <a:cubicBezTo>
                  <a:pt x="5655978" y="876957"/>
                  <a:pt x="5655978" y="876957"/>
                  <a:pt x="6443116" y="1674014"/>
                </a:cubicBezTo>
                <a:cubicBezTo>
                  <a:pt x="6532563" y="1763571"/>
                  <a:pt x="6532563" y="1906862"/>
                  <a:pt x="6443116" y="1996418"/>
                </a:cubicBezTo>
                <a:cubicBezTo>
                  <a:pt x="6353668" y="2085976"/>
                  <a:pt x="6210552" y="2085976"/>
                  <a:pt x="6121105" y="1996418"/>
                </a:cubicBezTo>
                <a:cubicBezTo>
                  <a:pt x="6121105" y="1996418"/>
                  <a:pt x="6121105" y="1996418"/>
                  <a:pt x="5325023" y="1208318"/>
                </a:cubicBezTo>
                <a:cubicBezTo>
                  <a:pt x="5235575" y="1118761"/>
                  <a:pt x="5235575" y="966514"/>
                  <a:pt x="5325023" y="876957"/>
                </a:cubicBezTo>
                <a:cubicBezTo>
                  <a:pt x="5369747" y="832179"/>
                  <a:pt x="5430124" y="809790"/>
                  <a:pt x="5490501" y="809790"/>
                </a:cubicBezTo>
                <a:close/>
                <a:moveTo>
                  <a:pt x="4110038" y="1"/>
                </a:moveTo>
                <a:cubicBezTo>
                  <a:pt x="4110038" y="1"/>
                  <a:pt x="4110038" y="1"/>
                  <a:pt x="4771910" y="1"/>
                </a:cubicBezTo>
                <a:cubicBezTo>
                  <a:pt x="4771910" y="1"/>
                  <a:pt x="4771910" y="1"/>
                  <a:pt x="5120734" y="349158"/>
                </a:cubicBezTo>
                <a:cubicBezTo>
                  <a:pt x="5210176" y="438686"/>
                  <a:pt x="5210176" y="590883"/>
                  <a:pt x="5120734" y="680411"/>
                </a:cubicBezTo>
                <a:cubicBezTo>
                  <a:pt x="5031292" y="769938"/>
                  <a:pt x="4879240" y="769938"/>
                  <a:pt x="4789798" y="680411"/>
                </a:cubicBezTo>
                <a:cubicBezTo>
                  <a:pt x="4789798" y="680411"/>
                  <a:pt x="4789798" y="680411"/>
                  <a:pt x="4110038" y="1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786362" y="0"/>
                </a:cubicBezTo>
                <a:cubicBezTo>
                  <a:pt x="786362" y="0"/>
                  <a:pt x="786362" y="0"/>
                  <a:pt x="1394005" y="0"/>
                </a:cubicBezTo>
                <a:cubicBezTo>
                  <a:pt x="1394005" y="0"/>
                  <a:pt x="1394005" y="0"/>
                  <a:pt x="2421637" y="0"/>
                </a:cubicBezTo>
                <a:cubicBezTo>
                  <a:pt x="2421637" y="0"/>
                  <a:pt x="2421637" y="0"/>
                  <a:pt x="2841625" y="0"/>
                </a:cubicBezTo>
                <a:cubicBezTo>
                  <a:pt x="2841625" y="0"/>
                  <a:pt x="2841625" y="0"/>
                  <a:pt x="3931808" y="0"/>
                </a:cubicBezTo>
                <a:cubicBezTo>
                  <a:pt x="3931808" y="0"/>
                  <a:pt x="3931808" y="0"/>
                  <a:pt x="5343685" y="1414387"/>
                </a:cubicBezTo>
                <a:lnTo>
                  <a:pt x="5346345" y="1417677"/>
                </a:lnTo>
                <a:lnTo>
                  <a:pt x="5433583" y="1505096"/>
                </a:lnTo>
                <a:lnTo>
                  <a:pt x="5433076" y="1505602"/>
                </a:lnTo>
                <a:lnTo>
                  <a:pt x="5437207" y="1508309"/>
                </a:lnTo>
                <a:cubicBezTo>
                  <a:pt x="5480206" y="1550109"/>
                  <a:pt x="5506801" y="1607854"/>
                  <a:pt x="5506801" y="1671638"/>
                </a:cubicBezTo>
                <a:cubicBezTo>
                  <a:pt x="5506801" y="1799206"/>
                  <a:pt x="5400419" y="1902620"/>
                  <a:pt x="5269190" y="1902620"/>
                </a:cubicBezTo>
                <a:cubicBezTo>
                  <a:pt x="5219979" y="1902620"/>
                  <a:pt x="5174263" y="1888078"/>
                  <a:pt x="5136340" y="1863172"/>
                </a:cubicBezTo>
                <a:lnTo>
                  <a:pt x="5118202" y="1848625"/>
                </a:lnTo>
                <a:lnTo>
                  <a:pt x="5111351" y="1844074"/>
                </a:lnTo>
                <a:cubicBezTo>
                  <a:pt x="5111351" y="1844074"/>
                  <a:pt x="5111351" y="1844074"/>
                  <a:pt x="5108978" y="1841679"/>
                </a:cubicBezTo>
                <a:lnTo>
                  <a:pt x="5106792" y="1839474"/>
                </a:lnTo>
                <a:lnTo>
                  <a:pt x="5101174" y="1834967"/>
                </a:lnTo>
                <a:lnTo>
                  <a:pt x="5094291" y="1826857"/>
                </a:lnTo>
                <a:lnTo>
                  <a:pt x="5092362" y="1824912"/>
                </a:lnTo>
                <a:cubicBezTo>
                  <a:pt x="5035396" y="1767424"/>
                  <a:pt x="4807530" y="1537474"/>
                  <a:pt x="3896065" y="617675"/>
                </a:cubicBezTo>
                <a:cubicBezTo>
                  <a:pt x="3931808" y="707193"/>
                  <a:pt x="3913936" y="805663"/>
                  <a:pt x="3842449" y="877278"/>
                </a:cubicBezTo>
                <a:cubicBezTo>
                  <a:pt x="3770962" y="948892"/>
                  <a:pt x="3672666" y="966796"/>
                  <a:pt x="3583307" y="922037"/>
                </a:cubicBezTo>
                <a:lnTo>
                  <a:pt x="5584955" y="2927243"/>
                </a:lnTo>
                <a:cubicBezTo>
                  <a:pt x="5665378" y="3007809"/>
                  <a:pt x="5683250" y="3151039"/>
                  <a:pt x="5602827" y="3240557"/>
                </a:cubicBezTo>
                <a:cubicBezTo>
                  <a:pt x="5522404" y="3356930"/>
                  <a:pt x="5352621" y="3356930"/>
                  <a:pt x="5263262" y="3267412"/>
                </a:cubicBezTo>
                <a:cubicBezTo>
                  <a:pt x="5263262" y="3267412"/>
                  <a:pt x="5263262" y="3267412"/>
                  <a:pt x="4923696" y="2927243"/>
                </a:cubicBezTo>
                <a:cubicBezTo>
                  <a:pt x="4843273" y="2900388"/>
                  <a:pt x="4744978" y="2909339"/>
                  <a:pt x="4682426" y="2980954"/>
                </a:cubicBezTo>
                <a:cubicBezTo>
                  <a:pt x="4602003" y="3052569"/>
                  <a:pt x="4593067" y="3168943"/>
                  <a:pt x="4637747" y="3258460"/>
                </a:cubicBezTo>
                <a:cubicBezTo>
                  <a:pt x="4637747" y="3258460"/>
                  <a:pt x="5307941" y="3929847"/>
                  <a:pt x="5540275" y="4153642"/>
                </a:cubicBezTo>
                <a:cubicBezTo>
                  <a:pt x="5584955" y="4198401"/>
                  <a:pt x="5593891" y="4261064"/>
                  <a:pt x="5593891" y="4314775"/>
                </a:cubicBezTo>
                <a:cubicBezTo>
                  <a:pt x="5593891" y="4440100"/>
                  <a:pt x="5495596" y="4547522"/>
                  <a:pt x="5361557" y="4547522"/>
                </a:cubicBezTo>
                <a:cubicBezTo>
                  <a:pt x="5290069" y="4547522"/>
                  <a:pt x="5227518" y="4511715"/>
                  <a:pt x="5182838" y="4458004"/>
                </a:cubicBezTo>
                <a:cubicBezTo>
                  <a:pt x="5182838" y="4458004"/>
                  <a:pt x="5182838" y="4458004"/>
                  <a:pt x="3860321" y="3133135"/>
                </a:cubicBezTo>
                <a:cubicBezTo>
                  <a:pt x="3770962" y="3097328"/>
                  <a:pt x="3663730" y="3115232"/>
                  <a:pt x="3592243" y="3186846"/>
                </a:cubicBezTo>
                <a:cubicBezTo>
                  <a:pt x="3592243" y="3186846"/>
                  <a:pt x="3592243" y="3186846"/>
                  <a:pt x="3565435" y="3213701"/>
                </a:cubicBezTo>
                <a:cubicBezTo>
                  <a:pt x="3493948" y="3285316"/>
                  <a:pt x="3476076" y="3383786"/>
                  <a:pt x="3511820" y="3473304"/>
                </a:cubicBezTo>
                <a:cubicBezTo>
                  <a:pt x="3511820" y="3473304"/>
                  <a:pt x="3511820" y="3473304"/>
                  <a:pt x="4021168" y="3992509"/>
                </a:cubicBezTo>
                <a:cubicBezTo>
                  <a:pt x="4101591" y="4073076"/>
                  <a:pt x="4119463" y="4198401"/>
                  <a:pt x="4056911" y="4287919"/>
                </a:cubicBezTo>
                <a:cubicBezTo>
                  <a:pt x="3985424" y="4395341"/>
                  <a:pt x="3851385" y="4422196"/>
                  <a:pt x="3744154" y="4359534"/>
                </a:cubicBezTo>
                <a:cubicBezTo>
                  <a:pt x="3744154" y="4359534"/>
                  <a:pt x="3744154" y="4359534"/>
                  <a:pt x="4012232" y="4628088"/>
                </a:cubicBezTo>
                <a:cubicBezTo>
                  <a:pt x="4101591" y="4717606"/>
                  <a:pt x="4101591" y="4869787"/>
                  <a:pt x="4012232" y="4959305"/>
                </a:cubicBezTo>
                <a:cubicBezTo>
                  <a:pt x="4012232" y="4959305"/>
                  <a:pt x="4012232" y="4959305"/>
                  <a:pt x="4003296" y="4968257"/>
                </a:cubicBezTo>
                <a:cubicBezTo>
                  <a:pt x="3913936" y="5057775"/>
                  <a:pt x="3770962" y="5057775"/>
                  <a:pt x="3681602" y="4968257"/>
                </a:cubicBezTo>
                <a:cubicBezTo>
                  <a:pt x="3681602" y="4968257"/>
                  <a:pt x="3681602" y="4968257"/>
                  <a:pt x="1617403" y="2900388"/>
                </a:cubicBezTo>
                <a:cubicBezTo>
                  <a:pt x="1528044" y="2810870"/>
                  <a:pt x="1385069" y="2810870"/>
                  <a:pt x="1295710" y="2900388"/>
                </a:cubicBezTo>
                <a:cubicBezTo>
                  <a:pt x="1295710" y="2900388"/>
                  <a:pt x="1295710" y="2900388"/>
                  <a:pt x="1277838" y="2909339"/>
                </a:cubicBezTo>
                <a:cubicBezTo>
                  <a:pt x="1188478" y="2998858"/>
                  <a:pt x="1045504" y="2989906"/>
                  <a:pt x="956144" y="2900388"/>
                </a:cubicBezTo>
                <a:cubicBezTo>
                  <a:pt x="956144" y="2900388"/>
                  <a:pt x="956144" y="2900388"/>
                  <a:pt x="0" y="1942544"/>
                </a:cubicBezTo>
                <a:cubicBezTo>
                  <a:pt x="0" y="1942544"/>
                  <a:pt x="0" y="1942544"/>
                  <a:pt x="0" y="1629230"/>
                </a:cubicBezTo>
                <a:cubicBezTo>
                  <a:pt x="0" y="1629230"/>
                  <a:pt x="0" y="1629230"/>
                  <a:pt x="0" y="1306965"/>
                </a:cubicBezTo>
                <a:cubicBezTo>
                  <a:pt x="0" y="1306965"/>
                  <a:pt x="0" y="1306965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75" name="Group 74"/>
          <p:cNvGrpSpPr/>
          <p:nvPr userDrawn="1"/>
        </p:nvGrpSpPr>
        <p:grpSpPr>
          <a:xfrm rot="16200000" flipH="1">
            <a:off x="11562348" y="-24310"/>
            <a:ext cx="373281" cy="899152"/>
            <a:chOff x="1595886" y="1589088"/>
            <a:chExt cx="2252663" cy="5268912"/>
          </a:xfrm>
        </p:grpSpPr>
        <p:sp>
          <p:nvSpPr>
            <p:cNvPr id="76" name="Freeform 5"/>
            <p:cNvSpPr/>
            <p:nvPr userDrawn="1"/>
          </p:nvSpPr>
          <p:spPr bwMode="auto">
            <a:xfrm>
              <a:off x="1595886" y="4048125"/>
              <a:ext cx="2252663" cy="2809875"/>
            </a:xfrm>
            <a:custGeom>
              <a:avLst/>
              <a:gdLst>
                <a:gd name="T0" fmla="*/ 393 w 786"/>
                <a:gd name="T1" fmla="*/ 0 h 973"/>
                <a:gd name="T2" fmla="*/ 393 w 786"/>
                <a:gd name="T3" fmla="*/ 0 h 973"/>
                <a:gd name="T4" fmla="*/ 786 w 786"/>
                <a:gd name="T5" fmla="*/ 393 h 973"/>
                <a:gd name="T6" fmla="*/ 786 w 786"/>
                <a:gd name="T7" fmla="*/ 973 h 973"/>
                <a:gd name="T8" fmla="*/ 0 w 786"/>
                <a:gd name="T9" fmla="*/ 973 h 973"/>
                <a:gd name="T10" fmla="*/ 0 w 786"/>
                <a:gd name="T11" fmla="*/ 393 h 973"/>
                <a:gd name="T12" fmla="*/ 393 w 786"/>
                <a:gd name="T13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973">
                  <a:moveTo>
                    <a:pt x="393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610" y="0"/>
                    <a:pt x="786" y="176"/>
                    <a:pt x="786" y="393"/>
                  </a:cubicBezTo>
                  <a:cubicBezTo>
                    <a:pt x="786" y="973"/>
                    <a:pt x="786" y="973"/>
                    <a:pt x="786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176"/>
                    <a:pt x="176" y="0"/>
                    <a:pt x="393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77" name="Oval 6"/>
            <p:cNvSpPr>
              <a:spLocks noChangeArrowheads="1"/>
            </p:cNvSpPr>
            <p:nvPr userDrawn="1"/>
          </p:nvSpPr>
          <p:spPr bwMode="auto">
            <a:xfrm>
              <a:off x="1595886" y="1589088"/>
              <a:ext cx="2252663" cy="2270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</p:grpSp>
    </p:spTree>
  </p:cSld>
  <p:clrMapOvr>
    <a:masterClrMapping/>
  </p:clrMapOvr>
  <p:transition spd="slow" advClick="0" advTm="2000">
    <p:comb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41" y="1122619"/>
            <a:ext cx="9144848" cy="238814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41" y="3602854"/>
            <a:ext cx="9144848" cy="165613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447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A047-4D91-4638-AC53-3F59DDB093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C4B20-C377-4D16-BFF2-000AF800F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comb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comb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comb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comb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17C3C8-875A-4428-A3B1-F25BF7D793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E7A-97F9-4F17-B749-55AE0D5724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09EE7-FFDB-4F37-9A6F-559744164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7991E-6116-4D6A-BC8D-5E1DF85E6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16" y="6356351"/>
            <a:ext cx="2844875" cy="365125"/>
          </a:xfrm>
        </p:spPr>
        <p:txBody>
          <a:bodyPr/>
          <a:lstStyle/>
          <a:p>
            <a:fld id="{07D09EE7-FFDB-4F37-9A6F-5597441645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710" y="6356351"/>
            <a:ext cx="38609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828" y="6356351"/>
            <a:ext cx="2844875" cy="365125"/>
          </a:xfrm>
        </p:spPr>
        <p:txBody>
          <a:bodyPr/>
          <a:lstStyle/>
          <a:p>
            <a:fld id="{26F7991E-6116-4D6A-BC8D-5E1DF85E69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comb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comb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slow">
    <p:comb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40076" y="423249"/>
            <a:ext cx="5862182" cy="67453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477859"/>
            <a:ext cx="1127342" cy="565317"/>
          </a:xfrm>
          <a:prstGeom prst="rect">
            <a:avLst/>
          </a:prstGeom>
          <a:solidFill>
            <a:srgbClr val="D66F58"/>
          </a:solidFill>
          <a:ln w="28575">
            <a:solidFill>
              <a:srgbClr val="D66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mb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0076" y="423249"/>
            <a:ext cx="5862182" cy="67453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77859"/>
            <a:ext cx="1127342" cy="565317"/>
          </a:xfrm>
          <a:prstGeom prst="rect">
            <a:avLst/>
          </a:prstGeom>
          <a:solidFill>
            <a:srgbClr val="D66F58"/>
          </a:solidFill>
          <a:ln w="28575">
            <a:solidFill>
              <a:srgbClr val="D66F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图标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94" b="-6667"/>
          <a:stretch>
            <a:fillRect/>
          </a:stretch>
        </p:blipFill>
        <p:spPr>
          <a:xfrm>
            <a:off x="285750" y="561975"/>
            <a:ext cx="866775" cy="457199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5664200" cy="4684713"/>
          </a:xfrm>
          <a:custGeom>
            <a:avLst/>
            <a:gdLst>
              <a:gd name="connsiteX0" fmla="*/ 0 w 5664200"/>
              <a:gd name="connsiteY0" fmla="*/ 0 h 4684713"/>
              <a:gd name="connsiteX1" fmla="*/ 5664200 w 5664200"/>
              <a:gd name="connsiteY1" fmla="*/ 0 h 4684713"/>
              <a:gd name="connsiteX2" fmla="*/ 1951037 w 5664200"/>
              <a:gd name="connsiteY2" fmla="*/ 3713163 h 4684713"/>
              <a:gd name="connsiteX3" fmla="*/ 979487 w 5664200"/>
              <a:gd name="connsiteY3" fmla="*/ 4684713 h 4684713"/>
              <a:gd name="connsiteX4" fmla="*/ 0 w 5664200"/>
              <a:gd name="connsiteY4" fmla="*/ 3705226 h 4684713"/>
              <a:gd name="connsiteX5" fmla="*/ 0 w 5664200"/>
              <a:gd name="connsiteY5" fmla="*/ 1762127 h 4684713"/>
              <a:gd name="connsiteX6" fmla="*/ 0 w 5664200"/>
              <a:gd name="connsiteY6" fmla="*/ 1762126 h 468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4200" h="4684713">
                <a:moveTo>
                  <a:pt x="0" y="0"/>
                </a:moveTo>
                <a:lnTo>
                  <a:pt x="5664200" y="0"/>
                </a:lnTo>
                <a:lnTo>
                  <a:pt x="1951037" y="3713163"/>
                </a:lnTo>
                <a:lnTo>
                  <a:pt x="979487" y="4684713"/>
                </a:lnTo>
                <a:lnTo>
                  <a:pt x="0" y="3705226"/>
                </a:lnTo>
                <a:lnTo>
                  <a:pt x="0" y="1762127"/>
                </a:lnTo>
                <a:lnTo>
                  <a:pt x="0" y="17621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4089400" y="1"/>
            <a:ext cx="8102603" cy="6857999"/>
          </a:xfrm>
          <a:custGeom>
            <a:avLst/>
            <a:gdLst>
              <a:gd name="connsiteX0" fmla="*/ 0 w 8102602"/>
              <a:gd name="connsiteY0" fmla="*/ 0 h 6857999"/>
              <a:gd name="connsiteX1" fmla="*/ 8102602 w 8102602"/>
              <a:gd name="connsiteY1" fmla="*/ 0 h 6857999"/>
              <a:gd name="connsiteX2" fmla="*/ 8102602 w 8102602"/>
              <a:gd name="connsiteY2" fmla="*/ 6857999 h 6857999"/>
              <a:gd name="connsiteX3" fmla="*/ 6857999 w 810260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02602" h="6857999">
                <a:moveTo>
                  <a:pt x="0" y="0"/>
                </a:moveTo>
                <a:lnTo>
                  <a:pt x="8102602" y="0"/>
                </a:lnTo>
                <a:lnTo>
                  <a:pt x="8102602" y="6857999"/>
                </a:lnTo>
                <a:lnTo>
                  <a:pt x="6857999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2000">
    <p:comb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200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0517" y="6257027"/>
            <a:ext cx="10291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感谢您下载包图网平台上提供的</a:t>
            </a:r>
            <a:r>
              <a:rPr lang="en-US" altLang="zh-CN" sz="1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PPT</a:t>
            </a:r>
            <a:r>
              <a:rPr lang="zh-CN" altLang="zh-CN" sz="1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模板！包图网是正版商业图库，所有原创作品（含预览图）均受著作权法保护。</a:t>
            </a:r>
            <a:endParaRPr lang="zh-CN" altLang="zh-CN" sz="1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 advClick="0" advTm="200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0517" y="6257027"/>
            <a:ext cx="102914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感谢您下载包图网平台上提供的</a:t>
            </a:r>
            <a:r>
              <a:rPr lang="en-US" altLang="zh-CN" sz="1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PPT</a:t>
            </a:r>
            <a:r>
              <a:rPr lang="zh-CN" altLang="zh-CN" sz="1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模板！包图网是正版商业图库，所有原创作品（含预览图）均受著作权法保护。</a:t>
            </a:r>
            <a:endParaRPr lang="zh-CN" altLang="zh-CN" sz="1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ransition spd="slow" advClick="0" advTm="200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</p:sldLayoutIdLst>
  <p:transition spd="slow" advClick="0" advTm="2000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transition spd="slow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4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4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4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4.xml"/><Relationship Id="rId3" Type="http://schemas.openxmlformats.org/officeDocument/2006/relationships/tags" Target="../tags/tag15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63.xml"/><Relationship Id="rId12" Type="http://schemas.openxmlformats.org/officeDocument/2006/relationships/image" Target="../media/image1.png"/><Relationship Id="rId11" Type="http://schemas.openxmlformats.org/officeDocument/2006/relationships/image" Target="../media/image4.jpeg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4.xml"/><Relationship Id="rId3" Type="http://schemas.openxmlformats.org/officeDocument/2006/relationships/tags" Target="../tags/tag1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Freeform 14"/>
          <p:cNvSpPr/>
          <p:nvPr/>
        </p:nvSpPr>
        <p:spPr bwMode="auto">
          <a:xfrm>
            <a:off x="10107612" y="3052119"/>
            <a:ext cx="2084388" cy="3918509"/>
          </a:xfrm>
          <a:custGeom>
            <a:avLst/>
            <a:gdLst>
              <a:gd name="T0" fmla="*/ 1313 w 1313"/>
              <a:gd name="T1" fmla="*/ 0 h 2035"/>
              <a:gd name="T2" fmla="*/ 0 w 1313"/>
              <a:gd name="T3" fmla="*/ 2035 h 2035"/>
              <a:gd name="T4" fmla="*/ 1313 w 1313"/>
              <a:gd name="T5" fmla="*/ 2035 h 2035"/>
              <a:gd name="T6" fmla="*/ 1313 w 1313"/>
              <a:gd name="T7" fmla="*/ 0 h 2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3" h="2035">
                <a:moveTo>
                  <a:pt x="1313" y="0"/>
                </a:moveTo>
                <a:lnTo>
                  <a:pt x="0" y="2035"/>
                </a:lnTo>
                <a:lnTo>
                  <a:pt x="1313" y="2035"/>
                </a:lnTo>
                <a:lnTo>
                  <a:pt x="1313" y="0"/>
                </a:lnTo>
                <a:close/>
              </a:path>
            </a:pathLst>
          </a:custGeom>
          <a:solidFill>
            <a:srgbClr val="CFBC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5"/>
          <p:cNvSpPr/>
          <p:nvPr/>
        </p:nvSpPr>
        <p:spPr bwMode="auto">
          <a:xfrm>
            <a:off x="-3961" y="-13960"/>
            <a:ext cx="6914884" cy="6871960"/>
          </a:xfrm>
          <a:custGeom>
            <a:avLst/>
            <a:gdLst>
              <a:gd name="T0" fmla="*/ 5609 w 5609"/>
              <a:gd name="T1" fmla="*/ 0 h 4314"/>
              <a:gd name="T2" fmla="*/ 0 w 5609"/>
              <a:gd name="T3" fmla="*/ 0 h 4314"/>
              <a:gd name="T4" fmla="*/ 0 w 5609"/>
              <a:gd name="T5" fmla="*/ 4314 h 4314"/>
              <a:gd name="T6" fmla="*/ 2825 w 5609"/>
              <a:gd name="T7" fmla="*/ 4314 h 4314"/>
              <a:gd name="T8" fmla="*/ 5609 w 5609"/>
              <a:gd name="T9" fmla="*/ 0 h 4314"/>
              <a:gd name="connsiteX0" fmla="*/ 10000 w 10000"/>
              <a:gd name="connsiteY0" fmla="*/ 0 h 10000"/>
              <a:gd name="connsiteX1" fmla="*/ 549 w 10000"/>
              <a:gd name="connsiteY1" fmla="*/ 19 h 10000"/>
              <a:gd name="connsiteX2" fmla="*/ 0 w 10000"/>
              <a:gd name="connsiteY2" fmla="*/ 10000 h 10000"/>
              <a:gd name="connsiteX3" fmla="*/ 5037 w 10000"/>
              <a:gd name="connsiteY3" fmla="*/ 10000 h 10000"/>
              <a:gd name="connsiteX4" fmla="*/ 10000 w 10000"/>
              <a:gd name="connsiteY4" fmla="*/ 0 h 10000"/>
              <a:gd name="connsiteX0-1" fmla="*/ 9478 w 9478"/>
              <a:gd name="connsiteY0-2" fmla="*/ 0 h 10000"/>
              <a:gd name="connsiteX1-3" fmla="*/ 27 w 9478"/>
              <a:gd name="connsiteY1-4" fmla="*/ 19 h 10000"/>
              <a:gd name="connsiteX2-5" fmla="*/ 0 w 9478"/>
              <a:gd name="connsiteY2-6" fmla="*/ 10000 h 10000"/>
              <a:gd name="connsiteX3-7" fmla="*/ 4515 w 9478"/>
              <a:gd name="connsiteY3-8" fmla="*/ 10000 h 10000"/>
              <a:gd name="connsiteX4-9" fmla="*/ 9478 w 9478"/>
              <a:gd name="connsiteY4-10" fmla="*/ 0 h 10000"/>
              <a:gd name="connsiteX0-11" fmla="*/ 10000 w 10000"/>
              <a:gd name="connsiteY0-12" fmla="*/ 0 h 10000"/>
              <a:gd name="connsiteX1-13" fmla="*/ 18 w 10000"/>
              <a:gd name="connsiteY1-14" fmla="*/ 19 h 10000"/>
              <a:gd name="connsiteX2-15" fmla="*/ 0 w 10000"/>
              <a:gd name="connsiteY2-16" fmla="*/ 10000 h 10000"/>
              <a:gd name="connsiteX3-17" fmla="*/ 4764 w 10000"/>
              <a:gd name="connsiteY3-18" fmla="*/ 10000 h 10000"/>
              <a:gd name="connsiteX4-19" fmla="*/ 10000 w 10000"/>
              <a:gd name="connsiteY4-20" fmla="*/ 0 h 10000"/>
              <a:gd name="connsiteX0-21" fmla="*/ 10005 w 10005"/>
              <a:gd name="connsiteY0-22" fmla="*/ 0 h 10000"/>
              <a:gd name="connsiteX1-23" fmla="*/ 0 w 10005"/>
              <a:gd name="connsiteY1-24" fmla="*/ 19 h 10000"/>
              <a:gd name="connsiteX2-25" fmla="*/ 5 w 10005"/>
              <a:gd name="connsiteY2-26" fmla="*/ 10000 h 10000"/>
              <a:gd name="connsiteX3-27" fmla="*/ 4769 w 10005"/>
              <a:gd name="connsiteY3-28" fmla="*/ 10000 h 10000"/>
              <a:gd name="connsiteX4-29" fmla="*/ 10005 w 10005"/>
              <a:gd name="connsiteY4-3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5" h="10000">
                <a:moveTo>
                  <a:pt x="10005" y="0"/>
                </a:moveTo>
                <a:lnTo>
                  <a:pt x="0" y="19"/>
                </a:lnTo>
                <a:cubicBezTo>
                  <a:pt x="2" y="3346"/>
                  <a:pt x="3" y="6673"/>
                  <a:pt x="5" y="10000"/>
                </a:cubicBezTo>
                <a:lnTo>
                  <a:pt x="4769" y="10000"/>
                </a:lnTo>
                <a:lnTo>
                  <a:pt x="10005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16"/>
          <p:cNvSpPr/>
          <p:nvPr/>
        </p:nvSpPr>
        <p:spPr bwMode="auto">
          <a:xfrm>
            <a:off x="2981492" y="4149726"/>
            <a:ext cx="2262116" cy="2249488"/>
          </a:xfrm>
          <a:custGeom>
            <a:avLst/>
            <a:gdLst>
              <a:gd name="T0" fmla="*/ 825 w 1740"/>
              <a:gd name="T1" fmla="*/ 1417 h 1417"/>
              <a:gd name="T2" fmla="*/ 1740 w 1740"/>
              <a:gd name="T3" fmla="*/ 0 h 1417"/>
              <a:gd name="T4" fmla="*/ 915 w 1740"/>
              <a:gd name="T5" fmla="*/ 0 h 1417"/>
              <a:gd name="T6" fmla="*/ 0 w 1740"/>
              <a:gd name="T7" fmla="*/ 1417 h 1417"/>
              <a:gd name="T8" fmla="*/ 825 w 1740"/>
              <a:gd name="T9" fmla="*/ 1417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0" h="1417">
                <a:moveTo>
                  <a:pt x="825" y="1417"/>
                </a:moveTo>
                <a:lnTo>
                  <a:pt x="1740" y="0"/>
                </a:lnTo>
                <a:lnTo>
                  <a:pt x="915" y="0"/>
                </a:lnTo>
                <a:lnTo>
                  <a:pt x="0" y="1417"/>
                </a:lnTo>
                <a:lnTo>
                  <a:pt x="825" y="141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17"/>
          <p:cNvSpPr/>
          <p:nvPr/>
        </p:nvSpPr>
        <p:spPr bwMode="auto">
          <a:xfrm>
            <a:off x="-1588" y="1504951"/>
            <a:ext cx="7203669" cy="4086225"/>
          </a:xfrm>
          <a:custGeom>
            <a:avLst/>
            <a:gdLst>
              <a:gd name="T0" fmla="*/ 0 w 5541"/>
              <a:gd name="T1" fmla="*/ 2574 h 2574"/>
              <a:gd name="T2" fmla="*/ 3879 w 5541"/>
              <a:gd name="T3" fmla="*/ 2574 h 2574"/>
              <a:gd name="T4" fmla="*/ 5541 w 5541"/>
              <a:gd name="T5" fmla="*/ 0 h 2574"/>
              <a:gd name="T6" fmla="*/ 0 w 5541"/>
              <a:gd name="T7" fmla="*/ 0 h 2574"/>
              <a:gd name="T8" fmla="*/ 0 w 5541"/>
              <a:gd name="T9" fmla="*/ 2574 h 2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1" h="2574">
                <a:moveTo>
                  <a:pt x="0" y="2574"/>
                </a:moveTo>
                <a:lnTo>
                  <a:pt x="3879" y="2574"/>
                </a:lnTo>
                <a:lnTo>
                  <a:pt x="5541" y="0"/>
                </a:lnTo>
                <a:lnTo>
                  <a:pt x="0" y="0"/>
                </a:lnTo>
                <a:lnTo>
                  <a:pt x="0" y="2574"/>
                </a:lnTo>
                <a:close/>
              </a:path>
            </a:pathLst>
          </a:custGeom>
          <a:solidFill>
            <a:srgbClr val="D66F5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Freeform 18"/>
          <p:cNvSpPr/>
          <p:nvPr/>
        </p:nvSpPr>
        <p:spPr bwMode="auto">
          <a:xfrm>
            <a:off x="1535091" y="4763"/>
            <a:ext cx="2355721" cy="1500188"/>
          </a:xfrm>
          <a:custGeom>
            <a:avLst/>
            <a:gdLst>
              <a:gd name="T0" fmla="*/ 1203 w 1812"/>
              <a:gd name="T1" fmla="*/ 945 h 945"/>
              <a:gd name="T2" fmla="*/ 1812 w 1812"/>
              <a:gd name="T3" fmla="*/ 0 h 945"/>
              <a:gd name="T4" fmla="*/ 610 w 1812"/>
              <a:gd name="T5" fmla="*/ 0 h 945"/>
              <a:gd name="T6" fmla="*/ 0 w 1812"/>
              <a:gd name="T7" fmla="*/ 945 h 945"/>
              <a:gd name="T8" fmla="*/ 1203 w 1812"/>
              <a:gd name="T9" fmla="*/ 945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2" h="945">
                <a:moveTo>
                  <a:pt x="1203" y="945"/>
                </a:moveTo>
                <a:lnTo>
                  <a:pt x="1812" y="0"/>
                </a:lnTo>
                <a:lnTo>
                  <a:pt x="610" y="0"/>
                </a:lnTo>
                <a:lnTo>
                  <a:pt x="0" y="945"/>
                </a:lnTo>
                <a:lnTo>
                  <a:pt x="1203" y="945"/>
                </a:lnTo>
                <a:close/>
              </a:path>
            </a:pathLst>
          </a:custGeom>
          <a:solidFill>
            <a:srgbClr val="050204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59973" y="1807812"/>
            <a:ext cx="5103413" cy="135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初中语文</a:t>
            </a:r>
            <a:endParaRPr lang="zh-CN" altLang="en-US" sz="7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3"/>
          <p:cNvSpPr txBox="1"/>
          <p:nvPr/>
        </p:nvSpPr>
        <p:spPr>
          <a:xfrm>
            <a:off x="859972" y="4428231"/>
            <a:ext cx="2283020" cy="296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indent="0" algn="l" defTabSz="606425" rtl="0" eaLnBrk="1" latinLnBrk="0" hangingPunct="1">
              <a:buNone/>
              <a:defRPr sz="15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31490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915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4340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0765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科组：初中语文组</a:t>
            </a:r>
            <a:endParaRPr lang="en-US" altLang="zh-CN" sz="1400" b="1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3"/>
          <p:cNvSpPr txBox="1"/>
          <p:nvPr/>
        </p:nvSpPr>
        <p:spPr>
          <a:xfrm>
            <a:off x="896826" y="4832249"/>
            <a:ext cx="1416245" cy="296271"/>
          </a:xfrm>
          <a:prstGeom prst="roundRect">
            <a:avLst>
              <a:gd name="adj" fmla="val 50000"/>
            </a:avLst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indent="0" algn="l" defTabSz="606425" rtl="0" eaLnBrk="1" latinLnBrk="0" hangingPunct="1">
              <a:buNone/>
              <a:defRPr sz="15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31490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915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4340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0765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年级：八年级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材料二</a:t>
            </a:r>
            <a:endParaRPr lang="zh-CN" altLang="en-US"/>
          </a:p>
        </p:txBody>
      </p:sp>
      <p:pic>
        <p:nvPicPr>
          <p:cNvPr id="100003" name="图片 100003" descr="学科网(www.zxxk.com)--教育资源门户，提供试卷、教案、课件、论文、素材以及各类教学资源下载，还有大量而丰富的教学相关资讯！ z+gn5Uh89jPNAx1ODbqMbQ==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115" y="1246505"/>
            <a:ext cx="4402455" cy="4364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41340" y="1246505"/>
            <a:ext cx="6165850" cy="3774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760"/>
              </a:lnSpc>
              <a:spcAft>
                <a:spcPts val="600"/>
              </a:spcAft>
            </a:pPr>
            <a:r>
              <a:rPr lang="en-US" altLang="zh-CN" sz="2800"/>
              <a:t>6. </a:t>
            </a:r>
            <a:r>
              <a:rPr lang="zh-CN" altLang="en-US" sz="2800"/>
              <a:t>下面是班级为材料二征集的题目，你选择哪一个？请说明理由（联系画面内容）。（</a:t>
            </a:r>
            <a:r>
              <a:rPr lang="en-US" altLang="zh-CN" sz="2800"/>
              <a:t>3</a:t>
            </a:r>
            <a:r>
              <a:rPr lang="zh-CN" altLang="en-US" sz="2800"/>
              <a:t>分）</a:t>
            </a:r>
            <a:endParaRPr lang="zh-CN" altLang="en-US" sz="2800"/>
          </a:p>
          <a:p>
            <a:pPr indent="0" fontAlgn="auto">
              <a:lnSpc>
                <a:spcPts val="3760"/>
              </a:lnSpc>
              <a:spcAft>
                <a:spcPts val="600"/>
              </a:spcAft>
            </a:pPr>
            <a:endParaRPr lang="zh-CN" altLang="en-US" sz="2800"/>
          </a:p>
          <a:p>
            <a:pPr indent="0" fontAlgn="auto">
              <a:lnSpc>
                <a:spcPts val="3760"/>
              </a:lnSpc>
              <a:spcAft>
                <a:spcPts val="600"/>
              </a:spcAft>
            </a:pPr>
            <a:r>
              <a:rPr lang="en-US" altLang="zh-CN" sz="2800"/>
              <a:t>A.</a:t>
            </a:r>
            <a:r>
              <a:rPr lang="zh-CN" altLang="en-US" sz="2800"/>
              <a:t>绿色的梦</a:t>
            </a:r>
            <a:r>
              <a:rPr lang="en-US" altLang="zh-CN" sz="2800"/>
              <a:t>       </a:t>
            </a:r>
            <a:endParaRPr lang="en-US" altLang="zh-CN" sz="2800"/>
          </a:p>
          <a:p>
            <a:pPr indent="0" fontAlgn="auto">
              <a:lnSpc>
                <a:spcPts val="3760"/>
              </a:lnSpc>
              <a:spcAft>
                <a:spcPts val="600"/>
              </a:spcAft>
            </a:pPr>
            <a:r>
              <a:rPr lang="en-US" altLang="zh-CN" sz="2800"/>
              <a:t>B.</a:t>
            </a:r>
            <a:r>
              <a:rPr lang="zh-CN" altLang="en-US" sz="2800"/>
              <a:t>捧出来的希冀</a:t>
            </a:r>
            <a:r>
              <a:rPr lang="en-US" altLang="zh-CN" sz="2800"/>
              <a:t>       </a:t>
            </a:r>
            <a:endParaRPr lang="en-US" altLang="zh-CN" sz="2800"/>
          </a:p>
          <a:p>
            <a:pPr indent="0" fontAlgn="auto">
              <a:lnSpc>
                <a:spcPts val="3760"/>
              </a:lnSpc>
              <a:spcAft>
                <a:spcPts val="600"/>
              </a:spcAft>
            </a:pPr>
            <a:r>
              <a:rPr lang="en-US" altLang="zh-CN" sz="2800"/>
              <a:t>C.</a:t>
            </a:r>
            <a:r>
              <a:rPr lang="zh-CN" altLang="en-US" sz="2800"/>
              <a:t>绿色事业代代传</a:t>
            </a:r>
            <a:endParaRPr lang="zh-CN" altLang="en-US" sz="2800"/>
          </a:p>
        </p:txBody>
      </p:sp>
    </p:spTree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6435" y="1097915"/>
            <a:ext cx="11071225" cy="5292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360"/>
              </a:lnSpc>
              <a:spcAft>
                <a:spcPts val="1800"/>
              </a:spcAft>
            </a:pPr>
            <a:r>
              <a:rPr lang="zh-CN" altLang="en-US" sz="2800">
                <a:solidFill>
                  <a:srgbClr val="FF0000"/>
                </a:solidFill>
              </a:rPr>
              <a:t>示例一：我选择</a:t>
            </a:r>
            <a:r>
              <a:rPr lang="en-US" altLang="zh-CN" sz="2800">
                <a:solidFill>
                  <a:srgbClr val="FF0000"/>
                </a:solidFill>
              </a:rPr>
              <a:t>A.</a:t>
            </a:r>
            <a:r>
              <a:rPr lang="zh-CN" altLang="en-US" sz="2800">
                <a:solidFill>
                  <a:srgbClr val="FF0000"/>
                </a:solidFill>
              </a:rPr>
              <a:t>绿色的梦，因为图片主体是两双大手捧着一双小手，小手中间捧着一棵幼苗。</a:t>
            </a:r>
            <a:r>
              <a:rPr lang="en-US" altLang="zh-CN" sz="2800">
                <a:solidFill>
                  <a:srgbClr val="FF0000"/>
                </a:solidFill>
              </a:rPr>
              <a:t>“</a:t>
            </a:r>
            <a:r>
              <a:rPr lang="zh-CN" altLang="en-US" sz="2800">
                <a:solidFill>
                  <a:srgbClr val="FF0000"/>
                </a:solidFill>
              </a:rPr>
              <a:t>一棵幼苗</a:t>
            </a:r>
            <a:r>
              <a:rPr lang="en-US" altLang="zh-CN" sz="2800">
                <a:solidFill>
                  <a:srgbClr val="FF0000"/>
                </a:solidFill>
              </a:rPr>
              <a:t>”</a:t>
            </a:r>
            <a:r>
              <a:rPr lang="zh-CN" altLang="en-US" sz="2800">
                <a:solidFill>
                  <a:srgbClr val="FF0000"/>
                </a:solidFill>
              </a:rPr>
              <a:t>就是绿色梦想的象征，所以，</a:t>
            </a:r>
            <a:r>
              <a:rPr lang="en-US" altLang="zh-CN" sz="2800">
                <a:solidFill>
                  <a:srgbClr val="FF0000"/>
                </a:solidFill>
              </a:rPr>
              <a:t>“</a:t>
            </a:r>
            <a:r>
              <a:rPr lang="zh-CN" altLang="en-US" sz="2800">
                <a:solidFill>
                  <a:srgbClr val="FF0000"/>
                </a:solidFill>
              </a:rPr>
              <a:t>绿色的梦</a:t>
            </a:r>
            <a:r>
              <a:rPr lang="en-US" altLang="zh-CN" sz="2800">
                <a:solidFill>
                  <a:srgbClr val="FF0000"/>
                </a:solidFill>
              </a:rPr>
              <a:t>”</a:t>
            </a:r>
            <a:r>
              <a:rPr lang="zh-CN" altLang="en-US" sz="2800">
                <a:solidFill>
                  <a:srgbClr val="FF0000"/>
                </a:solidFill>
              </a:rPr>
              <a:t>适合做标题。（言之成理即可）</a:t>
            </a:r>
            <a:endParaRPr lang="zh-CN" altLang="en-US" sz="2800">
              <a:solidFill>
                <a:srgbClr val="FF0000"/>
              </a:solidFill>
            </a:endParaRPr>
          </a:p>
          <a:p>
            <a:pPr indent="0" fontAlgn="auto">
              <a:lnSpc>
                <a:spcPts val="3360"/>
              </a:lnSpc>
              <a:spcAft>
                <a:spcPts val="1800"/>
              </a:spcAft>
            </a:pPr>
            <a:r>
              <a:rPr lang="zh-CN" altLang="en-US" sz="2800">
                <a:solidFill>
                  <a:srgbClr val="FF0000"/>
                </a:solidFill>
              </a:rPr>
              <a:t>示例二：我选择</a:t>
            </a:r>
            <a:r>
              <a:rPr lang="en-US" altLang="zh-CN" sz="2800">
                <a:solidFill>
                  <a:srgbClr val="FF0000"/>
                </a:solidFill>
              </a:rPr>
              <a:t>B.</a:t>
            </a:r>
            <a:r>
              <a:rPr lang="zh-CN" altLang="en-US" sz="2800">
                <a:solidFill>
                  <a:srgbClr val="FF0000"/>
                </a:solidFill>
              </a:rPr>
              <a:t>捧出来的希冀，因为图片主体是两双大手捧着一双小手，小手中间捧着一棵幼苗。以</a:t>
            </a:r>
            <a:r>
              <a:rPr lang="en-US" altLang="zh-CN" sz="2800">
                <a:solidFill>
                  <a:srgbClr val="FF0000"/>
                </a:solidFill>
              </a:rPr>
              <a:t>“</a:t>
            </a:r>
            <a:r>
              <a:rPr lang="zh-CN" altLang="en-US" sz="2800">
                <a:solidFill>
                  <a:srgbClr val="FF0000"/>
                </a:solidFill>
              </a:rPr>
              <a:t>捧</a:t>
            </a:r>
            <a:r>
              <a:rPr lang="en-US" altLang="zh-CN" sz="2800">
                <a:solidFill>
                  <a:srgbClr val="FF0000"/>
                </a:solidFill>
              </a:rPr>
              <a:t>”</a:t>
            </a:r>
            <a:r>
              <a:rPr lang="zh-CN" altLang="en-US" sz="2800">
                <a:solidFill>
                  <a:srgbClr val="FF0000"/>
                </a:solidFill>
              </a:rPr>
              <a:t>为主题，含义丰富，意在体现</a:t>
            </a:r>
            <a:r>
              <a:rPr lang="en-US" altLang="zh-CN" sz="2800">
                <a:solidFill>
                  <a:srgbClr val="FF0000"/>
                </a:solidFill>
              </a:rPr>
              <a:t>“</a:t>
            </a:r>
            <a:r>
              <a:rPr lang="zh-CN" altLang="en-US" sz="2800">
                <a:solidFill>
                  <a:srgbClr val="FF0000"/>
                </a:solidFill>
              </a:rPr>
              <a:t>捧</a:t>
            </a:r>
            <a:r>
              <a:rPr lang="en-US" altLang="zh-CN" sz="2800">
                <a:solidFill>
                  <a:srgbClr val="FF0000"/>
                </a:solidFill>
              </a:rPr>
              <a:t>”</a:t>
            </a:r>
            <a:r>
              <a:rPr lang="zh-CN" altLang="en-US" sz="2800">
                <a:solidFill>
                  <a:srgbClr val="FF0000"/>
                </a:solidFill>
              </a:rPr>
              <a:t>在手里的既是幼苗，又是青山绿水的</a:t>
            </a:r>
            <a:r>
              <a:rPr lang="en-US" altLang="zh-CN" sz="2800">
                <a:solidFill>
                  <a:srgbClr val="FF0000"/>
                </a:solidFill>
              </a:rPr>
              <a:t>“</a:t>
            </a:r>
            <a:r>
              <a:rPr lang="zh-CN" altLang="en-US" sz="2800">
                <a:solidFill>
                  <a:srgbClr val="FF0000"/>
                </a:solidFill>
              </a:rPr>
              <a:t>希望</a:t>
            </a:r>
            <a:r>
              <a:rPr lang="en-US" altLang="zh-CN" sz="2800">
                <a:solidFill>
                  <a:srgbClr val="FF0000"/>
                </a:solidFill>
              </a:rPr>
              <a:t>”</a:t>
            </a:r>
            <a:r>
              <a:rPr lang="zh-CN" altLang="en-US" sz="2800">
                <a:solidFill>
                  <a:srgbClr val="FF0000"/>
                </a:solidFill>
              </a:rPr>
              <a:t>。所以，</a:t>
            </a:r>
            <a:r>
              <a:rPr lang="en-US" altLang="zh-CN" sz="2800">
                <a:solidFill>
                  <a:srgbClr val="FF0000"/>
                </a:solidFill>
              </a:rPr>
              <a:t>“</a:t>
            </a:r>
            <a:r>
              <a:rPr lang="zh-CN" altLang="en-US" sz="2800">
                <a:solidFill>
                  <a:srgbClr val="FF0000"/>
                </a:solidFill>
              </a:rPr>
              <a:t>捧出来的希冀</a:t>
            </a:r>
            <a:r>
              <a:rPr lang="en-US" altLang="zh-CN" sz="2800">
                <a:solidFill>
                  <a:srgbClr val="FF0000"/>
                </a:solidFill>
              </a:rPr>
              <a:t>”</a:t>
            </a:r>
            <a:r>
              <a:rPr lang="zh-CN" altLang="en-US" sz="2800">
                <a:solidFill>
                  <a:srgbClr val="FF0000"/>
                </a:solidFill>
              </a:rPr>
              <a:t>适合做标题。</a:t>
            </a:r>
            <a:endParaRPr lang="zh-CN" altLang="en-US" sz="2800">
              <a:solidFill>
                <a:srgbClr val="FF0000"/>
              </a:solidFill>
            </a:endParaRPr>
          </a:p>
          <a:p>
            <a:pPr indent="0" fontAlgn="auto">
              <a:lnSpc>
                <a:spcPts val="3360"/>
              </a:lnSpc>
              <a:spcAft>
                <a:spcPts val="1800"/>
              </a:spcAft>
            </a:pPr>
            <a:r>
              <a:rPr lang="zh-CN" altLang="en-US" sz="2800">
                <a:solidFill>
                  <a:srgbClr val="FF0000"/>
                </a:solidFill>
              </a:rPr>
              <a:t>示例三：我选择</a:t>
            </a:r>
            <a:r>
              <a:rPr lang="en-US" altLang="zh-CN" sz="2800">
                <a:solidFill>
                  <a:srgbClr val="FF0000"/>
                </a:solidFill>
              </a:rPr>
              <a:t>C.</a:t>
            </a:r>
            <a:r>
              <a:rPr lang="zh-CN" altLang="en-US" sz="2800">
                <a:solidFill>
                  <a:srgbClr val="FF0000"/>
                </a:solidFill>
              </a:rPr>
              <a:t>绿色事业代代传，因为图片主体是两双大手捧着一双小手，小手中间捧着一棵幼苗。象征绿色事业由大手传递给小手，一代代传承着这个共同的绿色事业。所以，</a:t>
            </a:r>
            <a:r>
              <a:rPr lang="en-US" altLang="zh-CN" sz="2800">
                <a:solidFill>
                  <a:srgbClr val="FF0000"/>
                </a:solidFill>
              </a:rPr>
              <a:t>“</a:t>
            </a:r>
            <a:r>
              <a:rPr lang="zh-CN" altLang="en-US" sz="2800">
                <a:solidFill>
                  <a:srgbClr val="FF0000"/>
                </a:solidFill>
              </a:rPr>
              <a:t>绿色事业代代传</a:t>
            </a:r>
            <a:r>
              <a:rPr lang="en-US" altLang="zh-CN" sz="2800">
                <a:solidFill>
                  <a:srgbClr val="FF0000"/>
                </a:solidFill>
              </a:rPr>
              <a:t>”</a:t>
            </a:r>
            <a:r>
              <a:rPr lang="zh-CN" altLang="en-US" sz="2800">
                <a:solidFill>
                  <a:srgbClr val="FF0000"/>
                </a:solidFill>
              </a:rPr>
              <a:t>适合做标题。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 bwMode="auto">
          <a:xfrm>
            <a:off x="10106025" y="3622676"/>
            <a:ext cx="2084388" cy="3230563"/>
          </a:xfrm>
          <a:custGeom>
            <a:avLst/>
            <a:gdLst>
              <a:gd name="T0" fmla="*/ 1313 w 1313"/>
              <a:gd name="T1" fmla="*/ 0 h 2035"/>
              <a:gd name="T2" fmla="*/ 0 w 1313"/>
              <a:gd name="T3" fmla="*/ 2035 h 2035"/>
              <a:gd name="T4" fmla="*/ 1313 w 1313"/>
              <a:gd name="T5" fmla="*/ 2035 h 2035"/>
              <a:gd name="T6" fmla="*/ 1313 w 1313"/>
              <a:gd name="T7" fmla="*/ 0 h 2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3" h="2035">
                <a:moveTo>
                  <a:pt x="1313" y="0"/>
                </a:moveTo>
                <a:lnTo>
                  <a:pt x="0" y="2035"/>
                </a:lnTo>
                <a:lnTo>
                  <a:pt x="1313" y="2035"/>
                </a:lnTo>
                <a:lnTo>
                  <a:pt x="1313" y="0"/>
                </a:lnTo>
                <a:close/>
              </a:path>
            </a:pathLst>
          </a:custGeom>
          <a:solidFill>
            <a:srgbClr val="CFBC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Freeform 16"/>
          <p:cNvSpPr/>
          <p:nvPr/>
        </p:nvSpPr>
        <p:spPr bwMode="auto">
          <a:xfrm>
            <a:off x="2247762" y="1968049"/>
            <a:ext cx="2762250" cy="2249488"/>
          </a:xfrm>
          <a:custGeom>
            <a:avLst/>
            <a:gdLst>
              <a:gd name="T0" fmla="*/ 825 w 1740"/>
              <a:gd name="T1" fmla="*/ 1417 h 1417"/>
              <a:gd name="T2" fmla="*/ 1740 w 1740"/>
              <a:gd name="T3" fmla="*/ 0 h 1417"/>
              <a:gd name="T4" fmla="*/ 915 w 1740"/>
              <a:gd name="T5" fmla="*/ 0 h 1417"/>
              <a:gd name="T6" fmla="*/ 0 w 1740"/>
              <a:gd name="T7" fmla="*/ 1417 h 1417"/>
              <a:gd name="T8" fmla="*/ 825 w 1740"/>
              <a:gd name="T9" fmla="*/ 1417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0" h="1417">
                <a:moveTo>
                  <a:pt x="825" y="1417"/>
                </a:moveTo>
                <a:lnTo>
                  <a:pt x="1740" y="0"/>
                </a:lnTo>
                <a:lnTo>
                  <a:pt x="915" y="0"/>
                </a:lnTo>
                <a:lnTo>
                  <a:pt x="0" y="1417"/>
                </a:lnTo>
                <a:lnTo>
                  <a:pt x="825" y="1417"/>
                </a:lnTo>
                <a:close/>
              </a:path>
            </a:pathLst>
          </a:custGeom>
          <a:solidFill>
            <a:srgbClr val="CFBC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Freeform 17"/>
          <p:cNvSpPr/>
          <p:nvPr/>
        </p:nvSpPr>
        <p:spPr bwMode="auto">
          <a:xfrm>
            <a:off x="-66992" y="1504951"/>
            <a:ext cx="4842432" cy="2249489"/>
          </a:xfrm>
          <a:custGeom>
            <a:avLst/>
            <a:gdLst>
              <a:gd name="T0" fmla="*/ 0 w 5541"/>
              <a:gd name="T1" fmla="*/ 2574 h 2574"/>
              <a:gd name="T2" fmla="*/ 3879 w 5541"/>
              <a:gd name="T3" fmla="*/ 2574 h 2574"/>
              <a:gd name="T4" fmla="*/ 5541 w 5541"/>
              <a:gd name="T5" fmla="*/ 0 h 2574"/>
              <a:gd name="T6" fmla="*/ 0 w 5541"/>
              <a:gd name="T7" fmla="*/ 0 h 2574"/>
              <a:gd name="T8" fmla="*/ 0 w 5541"/>
              <a:gd name="T9" fmla="*/ 2574 h 2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1" h="2574">
                <a:moveTo>
                  <a:pt x="0" y="2574"/>
                </a:moveTo>
                <a:lnTo>
                  <a:pt x="3879" y="2574"/>
                </a:lnTo>
                <a:lnTo>
                  <a:pt x="5541" y="0"/>
                </a:lnTo>
                <a:lnTo>
                  <a:pt x="0" y="0"/>
                </a:lnTo>
                <a:lnTo>
                  <a:pt x="0" y="2574"/>
                </a:lnTo>
                <a:close/>
              </a:path>
            </a:pathLst>
          </a:custGeom>
          <a:solidFill>
            <a:srgbClr val="D66F58"/>
          </a:solidFill>
          <a:ln>
            <a:solidFill>
              <a:srgbClr val="D66F5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PA-标题 4"/>
          <p:cNvSpPr txBox="1"/>
          <p:nvPr>
            <p:custDataLst>
              <p:tags r:id="rId1"/>
            </p:custDataLst>
          </p:nvPr>
        </p:nvSpPr>
        <p:spPr>
          <a:xfrm>
            <a:off x="5010150" y="2550795"/>
            <a:ext cx="5986780" cy="879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阅读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PA-文本框 8"/>
          <p:cNvSpPr txBox="1"/>
          <p:nvPr>
            <p:custDataLst>
              <p:tags r:id="rId2"/>
            </p:custDataLst>
          </p:nvPr>
        </p:nvSpPr>
        <p:spPr>
          <a:xfrm>
            <a:off x="1345565" y="2143125"/>
            <a:ext cx="1588770" cy="101536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spc="100" dirty="0">
                <a:solidFill>
                  <a:schemeClr val="lt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Arial" panose="020B0604020202020204" pitchFamily="34" charset="0"/>
              </a:rPr>
              <a:t>/02</a:t>
            </a:r>
            <a:endParaRPr lang="en-US" altLang="zh-CN" b="1" spc="100" dirty="0">
              <a:solidFill>
                <a:schemeClr val="lt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6170" y="315595"/>
            <a:ext cx="3456305" cy="78232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绽放的梨花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ïṧļïḋè"/>
          <p:cNvSpPr/>
          <p:nvPr/>
        </p:nvSpPr>
        <p:spPr bwMode="auto">
          <a:xfrm>
            <a:off x="660401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iṩľiḍê"/>
          <p:cNvSpPr/>
          <p:nvPr/>
        </p:nvSpPr>
        <p:spPr bwMode="auto">
          <a:xfrm>
            <a:off x="4317225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íSlîḑe"/>
          <p:cNvSpPr/>
          <p:nvPr/>
        </p:nvSpPr>
        <p:spPr bwMode="auto">
          <a:xfrm>
            <a:off x="7974049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 flipH="1">
            <a:off x="10951924" y="-11744"/>
            <a:ext cx="1064269" cy="847686"/>
            <a:chOff x="304803" y="1058779"/>
            <a:chExt cx="5951620" cy="4740442"/>
          </a:xfrm>
        </p:grpSpPr>
        <p:sp>
          <p:nvSpPr>
            <p:cNvPr id="32" name="平行四边形 31"/>
            <p:cNvSpPr/>
            <p:nvPr/>
          </p:nvSpPr>
          <p:spPr>
            <a:xfrm>
              <a:off x="2582782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04803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9595" y="1097915"/>
            <a:ext cx="10945495" cy="539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ts val="31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春风拂面，梨花仿佛一夜间绽开，满村弥漫着淡淡的梨花香。梨花摇曳处，几位老人在梨花丛里给花授粉，一手拿细竹签，一手拿花粉瓶。阳光下蜜蜂舞动，梨花颤动，好一派生机盎然。</a:t>
            </a:r>
            <a:endParaRPr lang="zh-CN" altLang="en-US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1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我问：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老人家，辛苦吗？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老人从花丛里探出头笑呵呵地说：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授粉是轻松活儿，你没见老陈干的大家伙呢。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1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③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老陈是谁？干啥大家伙呢？老人几步从梨花丛里跨出来，头发上还飘着两三瓣梨花：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走，去看嘛。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来到一处老院子墙壁边，老人指着站在墙壁钢管架上正在忙碌的另一位老人说：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这就是老陈，搞水泥画的，干的大家伙嘛。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1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④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只见钢管架子上的老人一会儿弯腰，一会儿在墙上比划。我担心地问：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您多大年纪了？注意安全哦。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老人头也不回地说：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八十了，干习惯了，安全着呢。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1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⑤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八十了，还干这个呀？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我还是有些担心。老人直起腰，回转身子，笑眯眯地说：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八十咋了？这我都干四十年了。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ïṧļïḋè"/>
          <p:cNvSpPr/>
          <p:nvPr/>
        </p:nvSpPr>
        <p:spPr bwMode="auto">
          <a:xfrm>
            <a:off x="660401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iṩľiḍê"/>
          <p:cNvSpPr/>
          <p:nvPr/>
        </p:nvSpPr>
        <p:spPr bwMode="auto">
          <a:xfrm>
            <a:off x="4317225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íSlîḑe"/>
          <p:cNvSpPr/>
          <p:nvPr/>
        </p:nvSpPr>
        <p:spPr bwMode="auto">
          <a:xfrm>
            <a:off x="7974049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 flipH="1">
            <a:off x="10951924" y="-11744"/>
            <a:ext cx="1064269" cy="847686"/>
            <a:chOff x="304803" y="1058779"/>
            <a:chExt cx="5951620" cy="4740442"/>
          </a:xfrm>
        </p:grpSpPr>
        <p:sp>
          <p:nvSpPr>
            <p:cNvPr id="32" name="平行四边形 31"/>
            <p:cNvSpPr/>
            <p:nvPr/>
          </p:nvSpPr>
          <p:spPr>
            <a:xfrm>
              <a:off x="2582782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04803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3245" y="963295"/>
            <a:ext cx="11452860" cy="5653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lnSpc>
                <a:spcPts val="30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⑥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只见老陈先是在墙面上用铅笔勾勒出一棵树，又在树下添上几间茅草屋。我问：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这是画什么呢？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老人依然笑眯眯地说：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画迎客松呢。这家主人的儿子选好日子要结婚了，送点什么呢？就想着还是送他一幅水泥画。迎客是迎，迎新娘子也是迎，祝福婚姻像迎客松一样长青不老。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0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⑦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说话间，只见老陈把草图改了一遍又一遍，已经可以看见迎客松的雏形了。他手上没停，嘴里念叨着：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涂在墙上的东西，不敢马虎，要精益求精呢。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我夸奖道：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已经很好了。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老陈说：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这手上的功夫，自己心里清楚，要过得了自己这一关。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0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⑧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眼看草图已经打好，老陈把混合好的水泥砂浆，沿着墙上草图的线条开始一层层往上堆砌。树根处用抹刀一边涂抹，一边用刀尖抹出细致的根部纹路来。在涂抹松树树叶时，为了防止水泥脱落，老陈又在墙上钉上钉子，将堆砌好的块状水泥，用小抹刀一点点雕刻出茂盛的枝叶形状。抹刀在一堵墙上来回舞动，叮当作响。刀到，知深浅；刀到，景致出。水泥砂浆在他手里像是有了生命一样，一会儿变出满枝活灵活现的树叶，一会儿变成栩栩如生的蜿蜒树根。</a:t>
            </a:r>
            <a:endParaRPr lang="zh-CN" altLang="en-US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ïṧļïḋè"/>
          <p:cNvSpPr/>
          <p:nvPr/>
        </p:nvSpPr>
        <p:spPr bwMode="auto">
          <a:xfrm>
            <a:off x="660401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iṩľiḍê"/>
          <p:cNvSpPr/>
          <p:nvPr/>
        </p:nvSpPr>
        <p:spPr bwMode="auto">
          <a:xfrm>
            <a:off x="4317225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íSlîḑe"/>
          <p:cNvSpPr/>
          <p:nvPr/>
        </p:nvSpPr>
        <p:spPr bwMode="auto">
          <a:xfrm>
            <a:off x="7974049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 flipH="1">
            <a:off x="10951924" y="-11744"/>
            <a:ext cx="1064269" cy="847686"/>
            <a:chOff x="304803" y="1058779"/>
            <a:chExt cx="5951620" cy="4740442"/>
          </a:xfrm>
        </p:grpSpPr>
        <p:sp>
          <p:nvSpPr>
            <p:cNvPr id="32" name="平行四边形 31"/>
            <p:cNvSpPr/>
            <p:nvPr/>
          </p:nvSpPr>
          <p:spPr>
            <a:xfrm>
              <a:off x="2582782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04803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04190" y="707390"/>
            <a:ext cx="10855325" cy="6391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lnSpc>
                <a:spcPts val="3080"/>
              </a:lnSpc>
            </a:pP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仿佛那水泥砂浆就是一砚浓墨，老陈是在用这浓墨泼绘。一会儿，一棵松树的古老坚韧气息和生机勃勃的生命力，便淋漓尽致地展现在这面墙上。</a:t>
            </a:r>
            <a:endParaRPr lang="zh-CN" altLang="en-US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 fontAlgn="auto">
              <a:lnSpc>
                <a:spcPts val="30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⑨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我惊讶地问：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这水泥砂浆是特殊材料吗？这么听话。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老陈衣服手上脸上沾着点点砂浆，笑着说：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啥子特殊材料？只是说水泥标号要高，沙子要用细沙，然后按比例混合好，就行了。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0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⑩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老陈一边干，一边语气自豪地跟我介绍；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们村有三件老物件。第一件就是这老水泥画，家家户户墙上都有一幅，有的是松鹤延年，有的是福禄寿喜，有的是柿柿如意，不重样。我爱上这水泥画也是偶然机会。大概四十年前，我所在的厂子获得省先进称号，厂长让我在大门上写上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‘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省先进企业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’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。为了留得久一些，我就想到做成水泥字。做成后，我就想，水泥能写字，那也能作画。从此，我就自己琢磨研究，爱上这水泥画了。这老手艺，村里几个年轻人也喜欢，跟我学上了呢。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08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⑪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第二件是啥？我急于知道，老陈从钢管架上下来说：</a:t>
            </a: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别急嘛。这画正好需要时间沉淀。走，带你在村子里转一圈。</a:t>
            </a:r>
            <a:endParaRPr lang="zh-CN" altLang="en-US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080"/>
              </a:lnSpc>
            </a:pPr>
            <a:endParaRPr lang="zh-CN" altLang="en-US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620" y="811530"/>
            <a:ext cx="11530330" cy="5235575"/>
          </a:xfrm>
        </p:spPr>
        <p:txBody>
          <a:bodyPr>
            <a:normAutofit/>
          </a:bodyPr>
          <a:p>
            <a:pPr marL="0" indent="0" fontAlgn="auto">
              <a:lnSpc>
                <a:spcPts val="3080"/>
              </a:lnSpc>
            </a:pPr>
            <a:r>
              <a:rPr lang="en-US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⑫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村子四百多户人家，全是清一色的老房子。白色工字脊，白墙壁，红门窗，褐色线条勾勒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……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我有些惊讶：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村子里全是老房子？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b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⑬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老陈笑答：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识货。这就是我们村的第二件老物件了，穿斗小青瓦、白墙坡屋顶的川北民居，凭着这，我们这的古村落名声在外呢。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b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⑭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一处房子周围果树环绕，梨花李花正开，房顶爬满爬山虎。老陈有些自豪地说：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这房子就是我家的，冬暖夏凉。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他拿来木板凳，让我坐在几棵老梨树下。阳光从雪白梨花间透下来，亮亮的，暖暖的。我笑着说：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这第三件嘛，我猜是这老梨树了。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老陈不急不慢，点头应道：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这老梨树上百年了，村里这种上百年的梨树有两百多棵。除了卖梨子，还有不少人来我们这赏花品梨。这老梨树是我们当之无愧的老物件呢。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b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⑮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坐在这绿树掩映、梨花绽放的老房子边，我不由回想起第一次进村的情景。景物浮现眼前，一时间，满眼是画，满眼是光。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900" y="1106170"/>
            <a:ext cx="11722100" cy="3005455"/>
          </a:xfrm>
        </p:spPr>
        <p:txBody>
          <a:bodyPr>
            <a:normAutofit/>
          </a:bodyPr>
          <a:p>
            <a:pPr marL="0" indent="0" fontAlgn="auto">
              <a:lnSpc>
                <a:spcPts val="308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【补充材料】</a:t>
            </a:r>
            <a:b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的扶贫联系村，叫西溪村，一个古朴的小村庄。我第一次进村时，正是春天，站在山谷一处农家院子里，看到一山谷的洁白梨花盛开，照得天空异常明快高远。我感叹道，好美。一起工作的村干部笑着说，我们西溪村确实变美了，三年前栽下的千亩梨树如今都开了白蓬蓬的花，看着这花开得旺，村民心里美呢，再过几个月就摘果收钱了。</a:t>
            </a:r>
            <a:b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   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（节选自李汀《苍溪之溪》，《人民日报》有删改）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ïṧļïḋè"/>
          <p:cNvSpPr/>
          <p:nvPr/>
        </p:nvSpPr>
        <p:spPr bwMode="auto">
          <a:xfrm>
            <a:off x="660401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5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</a:t>
            </a:r>
            <a:r>
              <a:rPr lang="en-US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①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父亲给</a:t>
            </a:r>
            <a:r>
              <a:rPr lang="en-US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①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父亲给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“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我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传授逮蛐蛐儿的秘诀；</a:t>
            </a:r>
            <a:r>
              <a:rPr lang="en-US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②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“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我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成年后，父亲讲述逮蛐蛐儿的事情并感叹恋旧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“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我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传授逮蛐蛐儿的秘诀；</a:t>
            </a:r>
            <a:r>
              <a:rPr lang="en-US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②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“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我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成年后，父亲讲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 </a:t>
            </a:r>
            <a:r>
              <a:rPr lang="en-US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①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父亲给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“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我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传授逮蛐蛐儿的秘诀；</a:t>
            </a:r>
            <a:r>
              <a:rPr lang="en-US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②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“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我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成年后，父亲讲述逮蛐蛐儿的事情并感叹恋旧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述逮蛐蛐儿的事情并感叹恋旧</a:t>
            </a:r>
            <a:r>
              <a:rPr lang="en-US" altLang="zh-CN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iṩľiḍê"/>
          <p:cNvSpPr/>
          <p:nvPr/>
        </p:nvSpPr>
        <p:spPr bwMode="auto">
          <a:xfrm>
            <a:off x="4317225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íSlîḑe"/>
          <p:cNvSpPr/>
          <p:nvPr/>
        </p:nvSpPr>
        <p:spPr bwMode="auto">
          <a:xfrm>
            <a:off x="7974049" y="5210891"/>
            <a:ext cx="3541676" cy="65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61214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1"/>
                </a:solidFill>
                <a:ea typeface="思源黑体 CN Medium" panose="020B0600000000000000" pitchFamily="34" charset="-122"/>
                <a:cs typeface="Open Sans" panose="020B0606030504020204" pitchFamily="34" charset="0"/>
              </a:rPr>
              <a:t>您的内容打在这里，或者通过复制您的文本后，在此框中选择粘贴，并选择只保留文字。</a:t>
            </a:r>
            <a:endParaRPr lang="en-US" altLang="zh-CN" sz="1100" dirty="0">
              <a:solidFill>
                <a:schemeClr val="bg1"/>
              </a:solidFill>
              <a:ea typeface="思源黑体 CN Medium" panose="020B06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 flipH="1">
            <a:off x="10951924" y="-11744"/>
            <a:ext cx="1064269" cy="847686"/>
            <a:chOff x="304803" y="1058779"/>
            <a:chExt cx="5951620" cy="4740442"/>
          </a:xfrm>
        </p:grpSpPr>
        <p:sp>
          <p:nvSpPr>
            <p:cNvPr id="32" name="平行四边形 31"/>
            <p:cNvSpPr/>
            <p:nvPr/>
          </p:nvSpPr>
          <p:spPr>
            <a:xfrm>
              <a:off x="2582782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04803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60400" y="623570"/>
            <a:ext cx="10713720" cy="1631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lnSpc>
                <a:spcPts val="328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班级准备将这篇选文拍成微视频参加电视台举办的微视频制作大赛，请你帮助完成。</a:t>
            </a:r>
            <a:endParaRPr lang="zh-CN" altLang="en-US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280"/>
              </a:lnSpc>
            </a:pPr>
            <a:r>
              <a:rPr lang="en-US" altLang="zh-CN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40404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．选材组准备选取一些场景、人物画面作为拍摄的素材，请补充完整。</a:t>
            </a:r>
            <a:endParaRPr lang="zh-CN" altLang="en-US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ts val="3280"/>
              </a:lnSpc>
            </a:pPr>
            <a:endParaRPr lang="zh-CN" altLang="en-US" sz="2400" dirty="0">
              <a:solidFill>
                <a:srgbClr val="40404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8850" y="3141980"/>
            <a:ext cx="4110355" cy="573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760"/>
              </a:lnSpc>
              <a:spcAft>
                <a:spcPts val="600"/>
              </a:spcAft>
            </a:pPr>
            <a:r>
              <a:rPr lang="en-US" altLang="zh-CN" sz="2800">
                <a:solidFill>
                  <a:srgbClr val="FF0000"/>
                </a:solidFill>
              </a:rPr>
              <a:t> </a:t>
            </a:r>
            <a:r>
              <a:rPr lang="zh-CN" altLang="en-US" sz="2800">
                <a:solidFill>
                  <a:srgbClr val="FF0000"/>
                </a:solidFill>
              </a:rPr>
              <a:t>阳光下，梨花摇曳处</a:t>
            </a:r>
            <a:r>
              <a:rPr lang="en-US" altLang="zh-CN" sz="2800">
                <a:solidFill>
                  <a:srgbClr val="FF0000"/>
                </a:solidFill>
              </a:rPr>
              <a:t> </a:t>
            </a:r>
            <a:endParaRPr lang="en-US" altLang="zh-CN" sz="2800">
              <a:solidFill>
                <a:srgbClr val="FF0000"/>
              </a:solidFill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513080" y="1987550"/>
          <a:ext cx="11095990" cy="4432300"/>
        </p:xfrm>
        <a:graphic>
          <a:graphicData uri="http://schemas.openxmlformats.org/drawingml/2006/table">
            <a:tbl>
              <a:tblPr/>
              <a:tblGrid>
                <a:gridCol w="5133975"/>
                <a:gridCol w="5962015"/>
              </a:tblGrid>
              <a:tr h="886460"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场景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人物画面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86460"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Times New Roman" panose="02020603050405020304"/>
                          <a:ea typeface="宋体" panose="02010600030101010101" pitchFamily="2" charset="-122"/>
                        </a:rPr>
                        <a:t>①</a:t>
                      </a:r>
                      <a:r>
                        <a:rPr lang="en-US" altLang="zh-CN" sz="2400" u="sng">
                          <a:latin typeface="Times New Roman" panose="02020603050405020304"/>
                          <a:ea typeface="Times New Roman" panose="02020603050405020304"/>
                        </a:rPr>
                        <a:t>      </a:t>
                      </a:r>
                      <a:endParaRPr lang="en-US" altLang="zh-CN" sz="2400" u="sng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几位老人手拿竹签和粉瓶给花授粉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86460"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一处老院子墙壁边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Times New Roman" panose="02020603050405020304"/>
                          <a:ea typeface="宋体" panose="02010600030101010101" pitchFamily="2" charset="-122"/>
                        </a:rPr>
                        <a:t>②</a:t>
                      </a:r>
                      <a:r>
                        <a:rPr lang="en-US" altLang="zh-CN" sz="2400" u="sng">
                          <a:latin typeface="Times New Roman" panose="02020603050405020304"/>
                          <a:ea typeface="Times New Roman" panose="02020603050405020304"/>
                        </a:rPr>
                        <a:t>      </a:t>
                      </a:r>
                      <a:endParaRPr lang="en-US" altLang="zh-CN" sz="2400" u="sng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86460"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村子里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400">
                          <a:latin typeface="Times New Roman" panose="02020603050405020304"/>
                          <a:ea typeface="宋体" panose="02010600030101010101" pitchFamily="2" charset="-122"/>
                        </a:rPr>
                        <a:t>③</a:t>
                      </a:r>
                      <a:r>
                        <a:rPr lang="en-US" altLang="zh-CN" sz="2400" u="sng">
                          <a:latin typeface="Times New Roman" panose="02020603050405020304"/>
                          <a:ea typeface="Times New Roman" panose="02020603050405020304"/>
                        </a:rPr>
                        <a:t>      </a:t>
                      </a:r>
                      <a:endParaRPr lang="en-US" altLang="zh-CN" sz="2400" u="sng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86460"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绿树掩映、梨花绽放的老房子边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l" font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老陈和我闲聊，介绍老物件老梨树。</a:t>
                      </a:r>
                      <a:endParaRPr lang="zh-CN" sz="2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0" marR="76200" marT="47625" marB="47625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95670" y="3987800"/>
            <a:ext cx="5456555" cy="573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760"/>
              </a:lnSpc>
              <a:spcAft>
                <a:spcPts val="600"/>
              </a:spcAft>
            </a:pPr>
            <a:r>
              <a:rPr lang="zh-CN" altLang="en-US" sz="2800">
                <a:solidFill>
                  <a:srgbClr val="FF0000"/>
                </a:solidFill>
              </a:rPr>
              <a:t>老陈认真细致地为邻居画水泥画</a:t>
            </a:r>
            <a:r>
              <a:rPr lang="en-US" altLang="zh-CN" sz="2800">
                <a:solidFill>
                  <a:srgbClr val="FF0000"/>
                </a:solidFill>
              </a:rPr>
              <a:t> 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52185" y="4883150"/>
            <a:ext cx="5307330" cy="573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760"/>
              </a:lnSpc>
              <a:spcAft>
                <a:spcPts val="600"/>
              </a:spcAft>
            </a:pPr>
            <a:r>
              <a:rPr lang="zh-CN" altLang="en-US" sz="2800">
                <a:solidFill>
                  <a:srgbClr val="FF0000"/>
                </a:solidFill>
              </a:rPr>
              <a:t>老陈向我介绍老物件川北民居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478155" y="634365"/>
            <a:ext cx="10805795" cy="4723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ts val="3080"/>
              </a:lnSpc>
              <a:spcAft>
                <a:spcPts val="1200"/>
              </a:spcAft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13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．拍摄组同学在拍摄时还选择了一些特写镜头，请你探究他们的意图并做批注。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080"/>
              </a:lnSpc>
              <a:spcAft>
                <a:spcPts val="1200"/>
              </a:spcAft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）老陈又在墙上钉上钉子，将堆砌好的块状水泥，用小抹刀一点点雕刻出茂盛的枝叶形状，抹刀在一堵墙上来回舞动，叮当作响。刀到，知深浅；刀到，景致出。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080"/>
              </a:lnSpc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080"/>
              </a:lnSpc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08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）景物浮现眼前，一时间，满眼是画，满眼是光。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180"/>
              </a:lnSpc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180"/>
              </a:lnSpc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180"/>
              </a:lnSpc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180"/>
              </a:lnSpc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ts val="3180"/>
              </a:lnSpc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8155" y="4133850"/>
            <a:ext cx="10669270" cy="1763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260"/>
              </a:lnSpc>
              <a:spcAft>
                <a:spcPts val="0"/>
              </a:spcAft>
            </a:pPr>
            <a:r>
              <a:rPr lang="zh-CN" altLang="en-US" sz="2800">
                <a:solidFill>
                  <a:srgbClr val="FF0000"/>
                </a:solidFill>
              </a:rPr>
              <a:t>（</a:t>
            </a:r>
            <a:r>
              <a:rPr lang="en-US" altLang="zh-CN" sz="2800">
                <a:solidFill>
                  <a:srgbClr val="FF0000"/>
                </a:solidFill>
              </a:rPr>
              <a:t>2</a:t>
            </a:r>
            <a:r>
              <a:rPr lang="zh-CN" altLang="en-US" sz="2800">
                <a:solidFill>
                  <a:srgbClr val="FF0000"/>
                </a:solidFill>
              </a:rPr>
              <a:t>）想象（虚实结合）。作者回忆第一次进村的情景，看到眼前乡村振兴后的美景，也看到了这片古朴土地上人们幸福美满的新生活，由衷生出欣喜、希望之光；更看到了老对象的传承与创新，历史文化传承的希望之光。</a:t>
            </a:r>
            <a:r>
              <a:rPr lang="en-US" altLang="zh-CN" sz="2800">
                <a:solidFill>
                  <a:srgbClr val="FF0000"/>
                </a:solidFill>
              </a:rPr>
              <a:t>    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155" y="2771140"/>
            <a:ext cx="10806430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060"/>
              </a:lnSpc>
              <a:spcAft>
                <a:spcPts val="3000"/>
              </a:spcAft>
            </a:pPr>
            <a:r>
              <a:rPr lang="zh-CN" altLang="en-US" sz="2800">
                <a:solidFill>
                  <a:srgbClr val="FF0000"/>
                </a:solidFill>
              </a:rPr>
              <a:t>（</a:t>
            </a:r>
            <a:r>
              <a:rPr lang="en-US" altLang="zh-CN" sz="2800">
                <a:solidFill>
                  <a:srgbClr val="FF0000"/>
                </a:solidFill>
              </a:rPr>
              <a:t>1</a:t>
            </a:r>
            <a:r>
              <a:rPr lang="zh-CN" altLang="en-US" sz="2800">
                <a:solidFill>
                  <a:srgbClr val="FF0000"/>
                </a:solidFill>
              </a:rPr>
              <a:t>）动作、细节描写。刻画了老陈为邻居画水泥画的细致、严谨、认真，长短句结合赞美了了老陈动作娴熟、技艺高超、精益求精。</a:t>
            </a:r>
            <a:r>
              <a:rPr lang="en-US" altLang="zh-CN" sz="2800">
                <a:solidFill>
                  <a:srgbClr val="FF0000"/>
                </a:solidFill>
              </a:rPr>
              <a:t>   </a:t>
            </a:r>
            <a:endParaRPr lang="en-US" altLang="zh-CN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>
            <p:custDataLst>
              <p:tags r:id="rId1"/>
            </p:custDataLst>
          </p:nvPr>
        </p:nvSpPr>
        <p:spPr>
          <a:xfrm rot="16200000">
            <a:off x="5608644" y="1066801"/>
            <a:ext cx="6224337" cy="4090736"/>
          </a:xfrm>
          <a:custGeom>
            <a:avLst/>
            <a:gdLst>
              <a:gd name="connsiteX0" fmla="*/ 6224337 w 6224337"/>
              <a:gd name="connsiteY0" fmla="*/ 4090736 h 4090736"/>
              <a:gd name="connsiteX1" fmla="*/ 6224337 w 6224337"/>
              <a:gd name="connsiteY1" fmla="*/ 0 h 4090736"/>
              <a:gd name="connsiteX2" fmla="*/ 2611771 w 6224337"/>
              <a:gd name="connsiteY2" fmla="*/ 0 h 4090736"/>
              <a:gd name="connsiteX3" fmla="*/ 0 w 6224337"/>
              <a:gd name="connsiteY3" fmla="*/ 4090736 h 409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337" h="4090736">
                <a:moveTo>
                  <a:pt x="6224337" y="4090736"/>
                </a:moveTo>
                <a:lnTo>
                  <a:pt x="6224337" y="0"/>
                </a:lnTo>
                <a:lnTo>
                  <a:pt x="2611771" y="0"/>
                </a:lnTo>
                <a:lnTo>
                  <a:pt x="0" y="4090736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Medium" panose="020B060000000000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588723"/>
            <a:ext cx="3757808" cy="726510"/>
          </a:xfrm>
          <a:prstGeom prst="rect">
            <a:avLst/>
          </a:prstGeom>
          <a:solidFill>
            <a:srgbClr val="D66F58"/>
          </a:solidFill>
          <a:ln>
            <a:solidFill>
              <a:srgbClr val="D66F58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Medium" panose="020B06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84131" y="588723"/>
            <a:ext cx="30027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000" b="1" dirty="0">
                <a:solidFill>
                  <a:schemeClr val="bg1"/>
                </a:solidFill>
                <a:ea typeface="思源黑体 CN Medium" panose="020B0600000000000000" pitchFamily="34" charset="-122"/>
              </a:rPr>
              <a:t>CONTENTS</a:t>
            </a:r>
            <a:endParaRPr lang="en-US" altLang="zh-CN" sz="4000" b="1" dirty="0">
              <a:solidFill>
                <a:schemeClr val="bg1"/>
              </a:solidFill>
              <a:ea typeface="思源黑体 CN Medium" panose="020B0600000000000000" pitchFamily="34" charset="-122"/>
            </a:endParaRPr>
          </a:p>
        </p:txBody>
      </p:sp>
      <p:grpSp>
        <p:nvGrpSpPr>
          <p:cNvPr id="44" name="组合 43"/>
          <p:cNvGrpSpPr/>
          <p:nvPr>
            <p:custDataLst>
              <p:tags r:id="rId3"/>
            </p:custDataLst>
          </p:nvPr>
        </p:nvGrpSpPr>
        <p:grpSpPr>
          <a:xfrm>
            <a:off x="1380099" y="2129991"/>
            <a:ext cx="2114994" cy="900827"/>
            <a:chOff x="801665" y="2129991"/>
            <a:chExt cx="2114994" cy="900827"/>
          </a:xfrm>
        </p:grpSpPr>
        <p:sp>
          <p:nvSpPr>
            <p:cNvPr id="45" name="矩形 44"/>
            <p:cNvSpPr/>
            <p:nvPr>
              <p:custDataLst>
                <p:tags r:id="rId4"/>
              </p:custDataLst>
            </p:nvPr>
          </p:nvSpPr>
          <p:spPr>
            <a:xfrm>
              <a:off x="801665" y="2204581"/>
              <a:ext cx="526093" cy="526093"/>
            </a:xfrm>
            <a:prstGeom prst="rect">
              <a:avLst/>
            </a:prstGeom>
            <a:solidFill>
              <a:srgbClr val="CFBCA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Medium" panose="020B0600000000000000" pitchFamily="34" charset="-122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5"/>
              </p:custDataLst>
            </p:nvPr>
          </p:nvSpPr>
          <p:spPr>
            <a:xfrm>
              <a:off x="861439" y="2129991"/>
              <a:ext cx="658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ea typeface="思源黑体 CN Medium" panose="020B0600000000000000" pitchFamily="34" charset="-122"/>
                  <a:cs typeface="Aharoni" panose="02010803020104030203" pitchFamily="2" charset="-79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ea typeface="思源黑体 CN Medium" panose="020B0600000000000000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7" name="矩形 46"/>
            <p:cNvSpPr/>
            <p:nvPr>
              <p:custDataLst>
                <p:tags r:id="rId6"/>
              </p:custDataLst>
            </p:nvPr>
          </p:nvSpPr>
          <p:spPr>
            <a:xfrm>
              <a:off x="1519659" y="2204683"/>
              <a:ext cx="1397000" cy="826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ea typeface="思源黑体 CN Medium" panose="020B0600000000000000" pitchFamily="34" charset="-122"/>
                  <a:sym typeface="+mn-ea"/>
                </a:rPr>
                <a:t>积累运用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ea typeface="思源黑体 CN Medium" panose="020B0600000000000000" pitchFamily="34" charset="-122"/>
                <a:sym typeface="+mn-ea"/>
              </a:endParaRPr>
            </a:p>
            <a:p>
              <a:pPr algn="l"/>
              <a:endParaRPr lang="zh-CN" altLang="en-US" dirty="0">
                <a:solidFill>
                  <a:schemeClr val="bg2">
                    <a:lumMod val="2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7"/>
            </p:custDataLst>
          </p:nvPr>
        </p:nvGrpSpPr>
        <p:grpSpPr>
          <a:xfrm>
            <a:off x="1380099" y="3031307"/>
            <a:ext cx="1954721" cy="678098"/>
            <a:chOff x="801665" y="2129991"/>
            <a:chExt cx="1954721" cy="678098"/>
          </a:xfrm>
        </p:grpSpPr>
        <p:sp>
          <p:nvSpPr>
            <p:cNvPr id="50" name="矩形 49"/>
            <p:cNvSpPr/>
            <p:nvPr>
              <p:custDataLst>
                <p:tags r:id="rId8"/>
              </p:custDataLst>
            </p:nvPr>
          </p:nvSpPr>
          <p:spPr>
            <a:xfrm>
              <a:off x="801665" y="2204581"/>
              <a:ext cx="526093" cy="526093"/>
            </a:xfrm>
            <a:prstGeom prst="rect">
              <a:avLst/>
            </a:prstGeom>
            <a:solidFill>
              <a:srgbClr val="CFBCA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Medium" panose="020B0600000000000000" pitchFamily="34" charset="-122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9"/>
              </p:custDataLst>
            </p:nvPr>
          </p:nvSpPr>
          <p:spPr>
            <a:xfrm>
              <a:off x="861439" y="2129991"/>
              <a:ext cx="658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ea typeface="思源黑体 CN Medium" panose="020B0600000000000000" pitchFamily="34" charset="-122"/>
                  <a:cs typeface="Aharoni" panose="02010803020104030203" pitchFamily="2" charset="-79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ea typeface="思源黑体 CN Medium" panose="020B0600000000000000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0"/>
              </p:custDataLst>
            </p:nvPr>
          </p:nvSpPr>
          <p:spPr>
            <a:xfrm>
              <a:off x="1519659" y="2298663"/>
              <a:ext cx="789940" cy="4584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ea typeface="思源黑体 CN Medium" panose="020B0600000000000000" pitchFamily="34" charset="-122"/>
                </a:rPr>
                <a:t>阅读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ea typeface="思源黑体 CN Medium" panose="020B06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446506" y="2397244"/>
              <a:ext cx="309880" cy="410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ea typeface="思源黑体 CN Medium" panose="020B0600000000000000" pitchFamily="34" charset="-122"/>
                  <a:cs typeface="Arial" panose="020B0604020202020204" pitchFamily="34" charset="0"/>
                </a:rPr>
                <a:t> </a:t>
              </a:r>
              <a:endParaRPr lang="en-US" altLang="zh-CN" sz="1600" dirty="0">
                <a:ea typeface="思源黑体 CN Medium" panose="020B06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 rot="1929951">
            <a:off x="7387377" y="5484477"/>
            <a:ext cx="3870543" cy="167852"/>
          </a:xfrm>
          <a:prstGeom prst="rect">
            <a:avLst/>
          </a:prstGeom>
          <a:solidFill>
            <a:srgbClr val="D66F5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Medium" panose="020B0600000000000000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" y="5725193"/>
            <a:ext cx="2002518" cy="1132807"/>
            <a:chOff x="2" y="5725193"/>
            <a:chExt cx="2002518" cy="1132807"/>
          </a:xfr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1" name="等腰三角形 70"/>
            <p:cNvSpPr/>
            <p:nvPr/>
          </p:nvSpPr>
          <p:spPr>
            <a:xfrm>
              <a:off x="515572" y="5725193"/>
              <a:ext cx="968960" cy="555390"/>
            </a:xfrm>
            <a:prstGeom prst="triangle">
              <a:avLst/>
            </a:prstGeom>
            <a:grpFill/>
            <a:ln>
              <a:solidFill>
                <a:srgbClr val="CFBCAA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Medium" panose="020B0600000000000000" pitchFamily="34" charset="-122"/>
              </a:endParaRPr>
            </a:p>
          </p:txBody>
        </p:sp>
        <p:sp>
          <p:nvSpPr>
            <p:cNvPr id="72" name="等腰三角形 71"/>
            <p:cNvSpPr/>
            <p:nvPr/>
          </p:nvSpPr>
          <p:spPr>
            <a:xfrm flipV="1">
              <a:off x="1030364" y="5725193"/>
              <a:ext cx="968960" cy="555390"/>
            </a:xfrm>
            <a:prstGeom prst="triangle">
              <a:avLst/>
            </a:prstGeom>
            <a:grpFill/>
            <a:ln>
              <a:solidFill>
                <a:srgbClr val="CFBCAA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Medium" panose="020B0600000000000000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2" y="6300384"/>
              <a:ext cx="1492042" cy="557616"/>
              <a:chOff x="2" y="6300384"/>
              <a:chExt cx="1492042" cy="557616"/>
            </a:xfrm>
            <a:grpFill/>
          </p:grpSpPr>
          <p:sp>
            <p:nvSpPr>
              <p:cNvPr id="69" name="等腰三角形 68"/>
              <p:cNvSpPr/>
              <p:nvPr/>
            </p:nvSpPr>
            <p:spPr>
              <a:xfrm>
                <a:off x="6393" y="6302610"/>
                <a:ext cx="968960" cy="5553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flipV="1">
                <a:off x="523084" y="6302610"/>
                <a:ext cx="968960" cy="5553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2" y="6300384"/>
                <a:ext cx="452164" cy="524063"/>
              </a:xfrm>
              <a:custGeom>
                <a:avLst/>
                <a:gdLst>
                  <a:gd name="connsiteX0" fmla="*/ 0 w 2752927"/>
                  <a:gd name="connsiteY0" fmla="*/ 0 h 3190672"/>
                  <a:gd name="connsiteX1" fmla="*/ 2752927 w 2752927"/>
                  <a:gd name="connsiteY1" fmla="*/ 0 h 3190672"/>
                  <a:gd name="connsiteX2" fmla="*/ 0 w 2752927"/>
                  <a:gd name="connsiteY2" fmla="*/ 3190672 h 3190672"/>
                  <a:gd name="connsiteX3" fmla="*/ 0 w 2752927"/>
                  <a:gd name="connsiteY3" fmla="*/ 0 h 319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2927" h="3190672">
                    <a:moveTo>
                      <a:pt x="0" y="0"/>
                    </a:moveTo>
                    <a:lnTo>
                      <a:pt x="2752927" y="0"/>
                    </a:lnTo>
                    <a:lnTo>
                      <a:pt x="0" y="31906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68" name="任意多边形: 形状 67"/>
            <p:cNvSpPr/>
            <p:nvPr/>
          </p:nvSpPr>
          <p:spPr>
            <a:xfrm flipH="1" flipV="1">
              <a:off x="1550356" y="5754922"/>
              <a:ext cx="452164" cy="524063"/>
            </a:xfrm>
            <a:custGeom>
              <a:avLst/>
              <a:gdLst>
                <a:gd name="connsiteX0" fmla="*/ 0 w 2752927"/>
                <a:gd name="connsiteY0" fmla="*/ 0 h 3190672"/>
                <a:gd name="connsiteX1" fmla="*/ 2752927 w 2752927"/>
                <a:gd name="connsiteY1" fmla="*/ 0 h 3190672"/>
                <a:gd name="connsiteX2" fmla="*/ 0 w 2752927"/>
                <a:gd name="connsiteY2" fmla="*/ 3190672 h 3190672"/>
                <a:gd name="connsiteX3" fmla="*/ 0 w 2752927"/>
                <a:gd name="connsiteY3" fmla="*/ 0 h 319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2927" h="3190672">
                  <a:moveTo>
                    <a:pt x="0" y="0"/>
                  </a:moveTo>
                  <a:lnTo>
                    <a:pt x="2752927" y="0"/>
                  </a:lnTo>
                  <a:lnTo>
                    <a:pt x="0" y="31906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FBCAA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79" name="图片 78" descr="图标&#10;&#10;描述已自动生成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05" y="380986"/>
            <a:ext cx="1293855" cy="270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04520" y="1134110"/>
            <a:ext cx="11327130" cy="904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170"/>
              </a:lnSpc>
              <a:spcAft>
                <a:spcPts val="0"/>
              </a:spcAft>
            </a:pPr>
            <a:r>
              <a:rPr lang="en-US" altLang="zh-CN" sz="2800"/>
              <a:t>       14</a:t>
            </a:r>
            <a:r>
              <a:rPr lang="zh-CN" altLang="en-US" sz="2800"/>
              <a:t>．后期制作组的同学讨论决定微视频就以</a:t>
            </a:r>
            <a:r>
              <a:rPr lang="en-US" altLang="zh-CN" sz="2800"/>
              <a:t>“</a:t>
            </a:r>
            <a:r>
              <a:rPr lang="zh-CN" altLang="en-US" sz="2800"/>
              <a:t>绽放的梨花</a:t>
            </a:r>
            <a:r>
              <a:rPr lang="en-US" altLang="zh-CN" sz="2800"/>
              <a:t>”</a:t>
            </a:r>
            <a:r>
              <a:rPr lang="zh-CN" altLang="en-US" sz="2800"/>
              <a:t>为标题，请你探究标题的意蕴。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04520" y="2369820"/>
            <a:ext cx="10652125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3760"/>
              </a:lnSpc>
              <a:spcAft>
                <a:spcPts val="600"/>
              </a:spcAft>
            </a:pPr>
            <a:r>
              <a:rPr lang="en-US" altLang="en-US" sz="3200">
                <a:solidFill>
                  <a:srgbClr val="FF0000"/>
                </a:solidFill>
              </a:rPr>
              <a:t>①</a:t>
            </a:r>
            <a:r>
              <a:rPr lang="zh-CN" altLang="en-US" sz="3200">
                <a:solidFill>
                  <a:srgbClr val="FF0000"/>
                </a:solidFill>
              </a:rPr>
              <a:t>表层含义：指春天里村子里绽放的真实的梨花，描绘了村子生机勃勃的景象。</a:t>
            </a:r>
            <a:endParaRPr lang="zh-CN" altLang="en-US" sz="3200">
              <a:solidFill>
                <a:srgbClr val="FF0000"/>
              </a:solidFill>
            </a:endParaRPr>
          </a:p>
          <a:p>
            <a:pPr indent="0" fontAlgn="auto">
              <a:lnSpc>
                <a:spcPts val="3760"/>
              </a:lnSpc>
              <a:spcAft>
                <a:spcPts val="600"/>
              </a:spcAft>
            </a:pPr>
            <a:r>
              <a:rPr lang="en-US" altLang="en-US" sz="3200">
                <a:solidFill>
                  <a:srgbClr val="FF0000"/>
                </a:solidFill>
              </a:rPr>
              <a:t>②</a:t>
            </a:r>
            <a:r>
              <a:rPr lang="zh-CN" altLang="en-US" sz="3200">
                <a:solidFill>
                  <a:srgbClr val="FF0000"/>
                </a:solidFill>
              </a:rPr>
              <a:t>深层含义：象征着老陈等村民对生活的热爱、对传统技艺的坚守和创新精神，如同绽放的梨花般美好、充满活力；也象征着村子里古老民居、老梨树等老物件所蕴含的悠久文化和独特魅力，绽放着独特的光彩。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115" y="810895"/>
            <a:ext cx="11269980" cy="1798320"/>
          </a:xfrm>
        </p:spPr>
        <p:txBody>
          <a:bodyPr>
            <a:noAutofit/>
          </a:bodyPr>
          <a:p>
            <a:pPr marL="0" indent="0" fontAlgn="auto">
              <a:lnSpc>
                <a:spcPts val="3360"/>
              </a:lnSpc>
              <a:spcAft>
                <a:spcPts val="600"/>
              </a:spcAft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15.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拍摄完成的微视频将送电视台参加比赛，有几个栏目可供选择，你觉得可以放在下面哪一个栏目里参选，并说说理由。</a:t>
            </a:r>
            <a:b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．栏目一：乡村振兴</a:t>
            </a:r>
            <a:r>
              <a:rPr lang="en-US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．栏目二：最美乡村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145" y="2403475"/>
            <a:ext cx="114109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0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放栏目一。现在乡村已经不是我第一次来时所看到的乡村，旧貌换新颜，符合乡村振兴的主题；传统老物件水泥画、传统川北民居受到了新时代年轻人的喜爱，重新焕发生机，符合乡村振兴的主题；乡村里几位老人给花授粉、老陈画水泥画、带我看老对象，让我们看到了乡村振兴后人们经济生活的崭新面貌；老人对现在生活感到幸福满足，对未来充满希望、自信都是乡村振兴的结果；微视频播出也想带动更多人关注乡村、走近乡村、振兴乡村。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00000"/>
              </a:lnSpc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，放栏目二。微视频的取景在美丽的乡村；多角度从自然美景、人们的生活展示了乡村的美丽。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" name="Freeform 14"/>
          <p:cNvSpPr/>
          <p:nvPr/>
        </p:nvSpPr>
        <p:spPr bwMode="auto">
          <a:xfrm>
            <a:off x="10107612" y="3052119"/>
            <a:ext cx="2084388" cy="3918509"/>
          </a:xfrm>
          <a:custGeom>
            <a:avLst/>
            <a:gdLst>
              <a:gd name="T0" fmla="*/ 1313 w 1313"/>
              <a:gd name="T1" fmla="*/ 0 h 2035"/>
              <a:gd name="T2" fmla="*/ 0 w 1313"/>
              <a:gd name="T3" fmla="*/ 2035 h 2035"/>
              <a:gd name="T4" fmla="*/ 1313 w 1313"/>
              <a:gd name="T5" fmla="*/ 2035 h 2035"/>
              <a:gd name="T6" fmla="*/ 1313 w 1313"/>
              <a:gd name="T7" fmla="*/ 0 h 2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3" h="2035">
                <a:moveTo>
                  <a:pt x="1313" y="0"/>
                </a:moveTo>
                <a:lnTo>
                  <a:pt x="0" y="2035"/>
                </a:lnTo>
                <a:lnTo>
                  <a:pt x="1313" y="2035"/>
                </a:lnTo>
                <a:lnTo>
                  <a:pt x="1313" y="0"/>
                </a:lnTo>
                <a:close/>
              </a:path>
            </a:pathLst>
          </a:custGeom>
          <a:solidFill>
            <a:srgbClr val="CFBC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15"/>
          <p:cNvSpPr/>
          <p:nvPr/>
        </p:nvSpPr>
        <p:spPr bwMode="auto">
          <a:xfrm>
            <a:off x="-3961" y="-13960"/>
            <a:ext cx="6914884" cy="6871960"/>
          </a:xfrm>
          <a:custGeom>
            <a:avLst/>
            <a:gdLst>
              <a:gd name="T0" fmla="*/ 5609 w 5609"/>
              <a:gd name="T1" fmla="*/ 0 h 4314"/>
              <a:gd name="T2" fmla="*/ 0 w 5609"/>
              <a:gd name="T3" fmla="*/ 0 h 4314"/>
              <a:gd name="T4" fmla="*/ 0 w 5609"/>
              <a:gd name="T5" fmla="*/ 4314 h 4314"/>
              <a:gd name="T6" fmla="*/ 2825 w 5609"/>
              <a:gd name="T7" fmla="*/ 4314 h 4314"/>
              <a:gd name="T8" fmla="*/ 5609 w 5609"/>
              <a:gd name="T9" fmla="*/ 0 h 4314"/>
              <a:gd name="connsiteX0" fmla="*/ 10000 w 10000"/>
              <a:gd name="connsiteY0" fmla="*/ 0 h 10000"/>
              <a:gd name="connsiteX1" fmla="*/ 549 w 10000"/>
              <a:gd name="connsiteY1" fmla="*/ 19 h 10000"/>
              <a:gd name="connsiteX2" fmla="*/ 0 w 10000"/>
              <a:gd name="connsiteY2" fmla="*/ 10000 h 10000"/>
              <a:gd name="connsiteX3" fmla="*/ 5037 w 10000"/>
              <a:gd name="connsiteY3" fmla="*/ 10000 h 10000"/>
              <a:gd name="connsiteX4" fmla="*/ 10000 w 10000"/>
              <a:gd name="connsiteY4" fmla="*/ 0 h 10000"/>
              <a:gd name="connsiteX0-1" fmla="*/ 9478 w 9478"/>
              <a:gd name="connsiteY0-2" fmla="*/ 0 h 10000"/>
              <a:gd name="connsiteX1-3" fmla="*/ 27 w 9478"/>
              <a:gd name="connsiteY1-4" fmla="*/ 19 h 10000"/>
              <a:gd name="connsiteX2-5" fmla="*/ 0 w 9478"/>
              <a:gd name="connsiteY2-6" fmla="*/ 10000 h 10000"/>
              <a:gd name="connsiteX3-7" fmla="*/ 4515 w 9478"/>
              <a:gd name="connsiteY3-8" fmla="*/ 10000 h 10000"/>
              <a:gd name="connsiteX4-9" fmla="*/ 9478 w 9478"/>
              <a:gd name="connsiteY4-10" fmla="*/ 0 h 10000"/>
              <a:gd name="connsiteX0-11" fmla="*/ 10000 w 10000"/>
              <a:gd name="connsiteY0-12" fmla="*/ 0 h 10000"/>
              <a:gd name="connsiteX1-13" fmla="*/ 18 w 10000"/>
              <a:gd name="connsiteY1-14" fmla="*/ 19 h 10000"/>
              <a:gd name="connsiteX2-15" fmla="*/ 0 w 10000"/>
              <a:gd name="connsiteY2-16" fmla="*/ 10000 h 10000"/>
              <a:gd name="connsiteX3-17" fmla="*/ 4764 w 10000"/>
              <a:gd name="connsiteY3-18" fmla="*/ 10000 h 10000"/>
              <a:gd name="connsiteX4-19" fmla="*/ 10000 w 10000"/>
              <a:gd name="connsiteY4-20" fmla="*/ 0 h 10000"/>
              <a:gd name="connsiteX0-21" fmla="*/ 10005 w 10005"/>
              <a:gd name="connsiteY0-22" fmla="*/ 0 h 10000"/>
              <a:gd name="connsiteX1-23" fmla="*/ 0 w 10005"/>
              <a:gd name="connsiteY1-24" fmla="*/ 19 h 10000"/>
              <a:gd name="connsiteX2-25" fmla="*/ 5 w 10005"/>
              <a:gd name="connsiteY2-26" fmla="*/ 10000 h 10000"/>
              <a:gd name="connsiteX3-27" fmla="*/ 4769 w 10005"/>
              <a:gd name="connsiteY3-28" fmla="*/ 10000 h 10000"/>
              <a:gd name="connsiteX4-29" fmla="*/ 10005 w 10005"/>
              <a:gd name="connsiteY4-3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5" h="10000">
                <a:moveTo>
                  <a:pt x="10005" y="0"/>
                </a:moveTo>
                <a:lnTo>
                  <a:pt x="0" y="19"/>
                </a:lnTo>
                <a:cubicBezTo>
                  <a:pt x="2" y="3346"/>
                  <a:pt x="3" y="6673"/>
                  <a:pt x="5" y="10000"/>
                </a:cubicBezTo>
                <a:lnTo>
                  <a:pt x="4769" y="10000"/>
                </a:lnTo>
                <a:lnTo>
                  <a:pt x="10005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Freeform 16"/>
          <p:cNvSpPr/>
          <p:nvPr/>
        </p:nvSpPr>
        <p:spPr bwMode="auto">
          <a:xfrm>
            <a:off x="2981492" y="4149726"/>
            <a:ext cx="2262116" cy="2249488"/>
          </a:xfrm>
          <a:custGeom>
            <a:avLst/>
            <a:gdLst>
              <a:gd name="T0" fmla="*/ 825 w 1740"/>
              <a:gd name="T1" fmla="*/ 1417 h 1417"/>
              <a:gd name="T2" fmla="*/ 1740 w 1740"/>
              <a:gd name="T3" fmla="*/ 0 h 1417"/>
              <a:gd name="T4" fmla="*/ 915 w 1740"/>
              <a:gd name="T5" fmla="*/ 0 h 1417"/>
              <a:gd name="T6" fmla="*/ 0 w 1740"/>
              <a:gd name="T7" fmla="*/ 1417 h 1417"/>
              <a:gd name="T8" fmla="*/ 825 w 1740"/>
              <a:gd name="T9" fmla="*/ 1417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0" h="1417">
                <a:moveTo>
                  <a:pt x="825" y="1417"/>
                </a:moveTo>
                <a:lnTo>
                  <a:pt x="1740" y="0"/>
                </a:lnTo>
                <a:lnTo>
                  <a:pt x="915" y="0"/>
                </a:lnTo>
                <a:lnTo>
                  <a:pt x="0" y="1417"/>
                </a:lnTo>
                <a:lnTo>
                  <a:pt x="825" y="141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Freeform 17"/>
          <p:cNvSpPr/>
          <p:nvPr/>
        </p:nvSpPr>
        <p:spPr bwMode="auto">
          <a:xfrm>
            <a:off x="-1588" y="1504951"/>
            <a:ext cx="7203669" cy="4086225"/>
          </a:xfrm>
          <a:custGeom>
            <a:avLst/>
            <a:gdLst>
              <a:gd name="T0" fmla="*/ 0 w 5541"/>
              <a:gd name="T1" fmla="*/ 2574 h 2574"/>
              <a:gd name="T2" fmla="*/ 3879 w 5541"/>
              <a:gd name="T3" fmla="*/ 2574 h 2574"/>
              <a:gd name="T4" fmla="*/ 5541 w 5541"/>
              <a:gd name="T5" fmla="*/ 0 h 2574"/>
              <a:gd name="T6" fmla="*/ 0 w 5541"/>
              <a:gd name="T7" fmla="*/ 0 h 2574"/>
              <a:gd name="T8" fmla="*/ 0 w 5541"/>
              <a:gd name="T9" fmla="*/ 2574 h 2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1" h="2574">
                <a:moveTo>
                  <a:pt x="0" y="2574"/>
                </a:moveTo>
                <a:lnTo>
                  <a:pt x="3879" y="2574"/>
                </a:lnTo>
                <a:lnTo>
                  <a:pt x="5541" y="0"/>
                </a:lnTo>
                <a:lnTo>
                  <a:pt x="0" y="0"/>
                </a:lnTo>
                <a:lnTo>
                  <a:pt x="0" y="2574"/>
                </a:lnTo>
                <a:close/>
              </a:path>
            </a:pathLst>
          </a:custGeom>
          <a:solidFill>
            <a:srgbClr val="D66F58">
              <a:alpha val="88000"/>
            </a:srgbClr>
          </a:solidFill>
          <a:ln>
            <a:solidFill>
              <a:srgbClr val="D66F5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Freeform 18"/>
          <p:cNvSpPr/>
          <p:nvPr/>
        </p:nvSpPr>
        <p:spPr bwMode="auto">
          <a:xfrm>
            <a:off x="1535091" y="4763"/>
            <a:ext cx="2355721" cy="1500188"/>
          </a:xfrm>
          <a:custGeom>
            <a:avLst/>
            <a:gdLst>
              <a:gd name="T0" fmla="*/ 1203 w 1812"/>
              <a:gd name="T1" fmla="*/ 945 h 945"/>
              <a:gd name="T2" fmla="*/ 1812 w 1812"/>
              <a:gd name="T3" fmla="*/ 0 h 945"/>
              <a:gd name="T4" fmla="*/ 610 w 1812"/>
              <a:gd name="T5" fmla="*/ 0 h 945"/>
              <a:gd name="T6" fmla="*/ 0 w 1812"/>
              <a:gd name="T7" fmla="*/ 945 h 945"/>
              <a:gd name="T8" fmla="*/ 1203 w 1812"/>
              <a:gd name="T9" fmla="*/ 945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2" h="945">
                <a:moveTo>
                  <a:pt x="1203" y="945"/>
                </a:moveTo>
                <a:lnTo>
                  <a:pt x="1812" y="0"/>
                </a:lnTo>
                <a:lnTo>
                  <a:pt x="610" y="0"/>
                </a:lnTo>
                <a:lnTo>
                  <a:pt x="0" y="945"/>
                </a:lnTo>
                <a:lnTo>
                  <a:pt x="1203" y="945"/>
                </a:lnTo>
                <a:close/>
              </a:path>
            </a:pathLst>
          </a:custGeom>
          <a:solidFill>
            <a:srgbClr val="050204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59973" y="1807812"/>
            <a:ext cx="5103413" cy="135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3"/>
          <p:cNvSpPr txBox="1"/>
          <p:nvPr/>
        </p:nvSpPr>
        <p:spPr>
          <a:xfrm>
            <a:off x="859972" y="4428231"/>
            <a:ext cx="2283020" cy="296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indent="0" algn="l" defTabSz="606425" rtl="0" eaLnBrk="1" latinLnBrk="0" hangingPunct="1">
              <a:buNone/>
              <a:defRPr sz="15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31490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915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4340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0765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科组：初中语文组</a:t>
            </a:r>
            <a:endParaRPr lang="en-US" altLang="zh-CN" sz="1400" b="1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3"/>
          <p:cNvSpPr txBox="1"/>
          <p:nvPr/>
        </p:nvSpPr>
        <p:spPr>
          <a:xfrm>
            <a:off x="896826" y="4832249"/>
            <a:ext cx="1416245" cy="296271"/>
          </a:xfrm>
          <a:prstGeom prst="roundRect">
            <a:avLst>
              <a:gd name="adj" fmla="val 50000"/>
            </a:avLst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indent="0" algn="l" defTabSz="606425" rtl="0" eaLnBrk="1" latinLnBrk="0" hangingPunct="1">
              <a:buNone/>
              <a:defRPr sz="15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606425" rtl="0" eaLnBrk="1" latinLnBrk="0" hangingPunct="1">
              <a:buNone/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31490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915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44340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0765" algn="l" defTabSz="606425" rtl="0" eaLnBrk="1" latinLnBrk="0" hangingPunct="1">
              <a:defRPr sz="2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年级：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八年级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/>
          <p:nvPr/>
        </p:nvSpPr>
        <p:spPr bwMode="auto">
          <a:xfrm>
            <a:off x="10106025" y="3622676"/>
            <a:ext cx="2084388" cy="3230563"/>
          </a:xfrm>
          <a:custGeom>
            <a:avLst/>
            <a:gdLst>
              <a:gd name="T0" fmla="*/ 1313 w 1313"/>
              <a:gd name="T1" fmla="*/ 0 h 2035"/>
              <a:gd name="T2" fmla="*/ 0 w 1313"/>
              <a:gd name="T3" fmla="*/ 2035 h 2035"/>
              <a:gd name="T4" fmla="*/ 1313 w 1313"/>
              <a:gd name="T5" fmla="*/ 2035 h 2035"/>
              <a:gd name="T6" fmla="*/ 1313 w 1313"/>
              <a:gd name="T7" fmla="*/ 0 h 2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3" h="2035">
                <a:moveTo>
                  <a:pt x="1313" y="0"/>
                </a:moveTo>
                <a:lnTo>
                  <a:pt x="0" y="2035"/>
                </a:lnTo>
                <a:lnTo>
                  <a:pt x="1313" y="2035"/>
                </a:lnTo>
                <a:lnTo>
                  <a:pt x="1313" y="0"/>
                </a:lnTo>
                <a:close/>
              </a:path>
            </a:pathLst>
          </a:custGeom>
          <a:solidFill>
            <a:srgbClr val="CFBC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Freeform 16"/>
          <p:cNvSpPr/>
          <p:nvPr/>
        </p:nvSpPr>
        <p:spPr bwMode="auto">
          <a:xfrm>
            <a:off x="2247762" y="1968049"/>
            <a:ext cx="2762250" cy="2249488"/>
          </a:xfrm>
          <a:custGeom>
            <a:avLst/>
            <a:gdLst>
              <a:gd name="T0" fmla="*/ 825 w 1740"/>
              <a:gd name="T1" fmla="*/ 1417 h 1417"/>
              <a:gd name="T2" fmla="*/ 1740 w 1740"/>
              <a:gd name="T3" fmla="*/ 0 h 1417"/>
              <a:gd name="T4" fmla="*/ 915 w 1740"/>
              <a:gd name="T5" fmla="*/ 0 h 1417"/>
              <a:gd name="T6" fmla="*/ 0 w 1740"/>
              <a:gd name="T7" fmla="*/ 1417 h 1417"/>
              <a:gd name="T8" fmla="*/ 825 w 1740"/>
              <a:gd name="T9" fmla="*/ 1417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0" h="1417">
                <a:moveTo>
                  <a:pt x="825" y="1417"/>
                </a:moveTo>
                <a:lnTo>
                  <a:pt x="1740" y="0"/>
                </a:lnTo>
                <a:lnTo>
                  <a:pt x="915" y="0"/>
                </a:lnTo>
                <a:lnTo>
                  <a:pt x="0" y="1417"/>
                </a:lnTo>
                <a:lnTo>
                  <a:pt x="825" y="1417"/>
                </a:lnTo>
                <a:close/>
              </a:path>
            </a:pathLst>
          </a:custGeom>
          <a:solidFill>
            <a:srgbClr val="CFBCA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Freeform 17"/>
          <p:cNvSpPr/>
          <p:nvPr/>
        </p:nvSpPr>
        <p:spPr bwMode="auto">
          <a:xfrm>
            <a:off x="-1587" y="1504951"/>
            <a:ext cx="4842432" cy="2249489"/>
          </a:xfrm>
          <a:custGeom>
            <a:avLst/>
            <a:gdLst>
              <a:gd name="T0" fmla="*/ 0 w 5541"/>
              <a:gd name="T1" fmla="*/ 2574 h 2574"/>
              <a:gd name="T2" fmla="*/ 3879 w 5541"/>
              <a:gd name="T3" fmla="*/ 2574 h 2574"/>
              <a:gd name="T4" fmla="*/ 5541 w 5541"/>
              <a:gd name="T5" fmla="*/ 0 h 2574"/>
              <a:gd name="T6" fmla="*/ 0 w 5541"/>
              <a:gd name="T7" fmla="*/ 0 h 2574"/>
              <a:gd name="T8" fmla="*/ 0 w 5541"/>
              <a:gd name="T9" fmla="*/ 2574 h 2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1" h="2574">
                <a:moveTo>
                  <a:pt x="0" y="2574"/>
                </a:moveTo>
                <a:lnTo>
                  <a:pt x="3879" y="2574"/>
                </a:lnTo>
                <a:lnTo>
                  <a:pt x="5541" y="0"/>
                </a:lnTo>
                <a:lnTo>
                  <a:pt x="0" y="0"/>
                </a:lnTo>
                <a:lnTo>
                  <a:pt x="0" y="2574"/>
                </a:lnTo>
                <a:close/>
              </a:path>
            </a:pathLst>
          </a:custGeom>
          <a:solidFill>
            <a:srgbClr val="D66F58"/>
          </a:solidFill>
          <a:ln>
            <a:solidFill>
              <a:srgbClr val="D66F5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PA-标题 4"/>
          <p:cNvSpPr txBox="1"/>
          <p:nvPr>
            <p:custDataLst>
              <p:tags r:id="rId1"/>
            </p:custDataLst>
          </p:nvPr>
        </p:nvSpPr>
        <p:spPr>
          <a:xfrm>
            <a:off x="5010150" y="2550795"/>
            <a:ext cx="5986780" cy="879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积累运用</a:t>
            </a:r>
            <a:endParaRPr lang="zh-CN" altLang="en-US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PA-文本框 8"/>
          <p:cNvSpPr txBox="1"/>
          <p:nvPr>
            <p:custDataLst>
              <p:tags r:id="rId2"/>
            </p:custDataLst>
          </p:nvPr>
        </p:nvSpPr>
        <p:spPr>
          <a:xfrm>
            <a:off x="1345565" y="2143125"/>
            <a:ext cx="1588770" cy="101536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spc="100" dirty="0">
                <a:solidFill>
                  <a:schemeClr val="lt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Arial" panose="020B0604020202020204" pitchFamily="34" charset="0"/>
              </a:rPr>
              <a:t>/01</a:t>
            </a:r>
            <a:endParaRPr lang="en-US" altLang="zh-CN" b="1" spc="100" dirty="0">
              <a:solidFill>
                <a:schemeClr val="lt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 flipH="1">
            <a:off x="10951924" y="-11744"/>
            <a:ext cx="1064269" cy="847686"/>
            <a:chOff x="304803" y="1058779"/>
            <a:chExt cx="5951620" cy="4740442"/>
          </a:xfrm>
        </p:grpSpPr>
        <p:sp>
          <p:nvSpPr>
            <p:cNvPr id="32" name="平行四边形 31"/>
            <p:cNvSpPr/>
            <p:nvPr/>
          </p:nvSpPr>
          <p:spPr>
            <a:xfrm>
              <a:off x="2582782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04803" y="1058779"/>
              <a:ext cx="3673641" cy="4740442"/>
            </a:xfrm>
            <a:prstGeom prst="parallelogram">
              <a:avLst>
                <a:gd name="adj" fmla="val 40816"/>
              </a:avLst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84225" y="1092200"/>
            <a:ext cx="10824845" cy="4170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）风声一何盛，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松枝一何劲</a:t>
            </a:r>
            <a:r>
              <a:rPr lang="en-US" alt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（刘桢《赠从弟（其二）》）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）神龟虽寿，犹有竟时。</a:t>
            </a:r>
            <a:r>
              <a:rPr lang="en-US" alt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腾蛇乘雾</a:t>
            </a:r>
            <a:r>
              <a:rPr 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终为土灰</a:t>
            </a:r>
            <a:r>
              <a:rPr lang="en-US" alt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。（曹操《龟虽寿》）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）柴门何萧条，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狐兔翔我宇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。（曹植《梁甫行》）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大漠孤烟直</a:t>
            </a:r>
            <a:r>
              <a:rPr 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长河落日圆</a:t>
            </a:r>
            <a:r>
              <a:rPr lang="en-US" alt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。萧关逢候骑，都护在燕然。（王维《使至塞上》）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）祖国的大好河山，处处有美景佳句。漫步西湖，你渴望欣赏白居易诗中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en-US" alt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几处早莺争暖树</a:t>
            </a:r>
            <a:r>
              <a:rPr lang="en-US" alt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，谁家新燕啄春泥。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乱花渐欲迷人眼</a:t>
            </a:r>
            <a:r>
              <a:rPr lang="en-US" alt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，浅草才能没马蹄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的初春美景；穿行三峡，你不觉吟诵起郦道元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悬泉瀑布，飞漱其间，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清荣峻茂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良多趣味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的名句；登临黄鹤楼，你更能够体会崔颢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日暮乡关何处是</a:t>
            </a:r>
            <a:r>
              <a:rPr lang="en-US" altLang="zh-CN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 sz="2800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烟波江上使人愁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的绵绵乡愁。</a:t>
            </a:r>
            <a:endParaRPr lang="zh-CN" altLang="en-US" sz="28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8115" y="543560"/>
            <a:ext cx="6125845" cy="690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古诗文默写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0155" y="514985"/>
            <a:ext cx="5862320" cy="582930"/>
          </a:xfrm>
        </p:spPr>
        <p:txBody>
          <a:bodyPr/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根据拼音写出相应的词语。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(3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1205" y="1097915"/>
            <a:ext cx="1093279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我读鲁迅的高洁，面对黑暗中来自四面八方的诘难，他从不屈服，他是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彷徨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”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在黑暗中忍不住要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呐喊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的勇士；我读鲁迅的</a:t>
            </a:r>
            <a:r>
              <a:rPr lang="en-US" altLang="zh-CN" sz="2000" u="sng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，他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敢于直面惨淡的人生，敢于正视淋漓的鲜血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，对不公之事，他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sh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ē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n w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t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ò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ng j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í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；我读鲁迅的奉献，他少年时为</a:t>
            </a:r>
            <a:r>
              <a:rPr lang="en-US" altLang="zh-CN" sz="2000" u="sng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人民于危难之中，三改志愿，一生笔耕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b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chu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ò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sz="2000" u="wavy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他不仅有作为革命家的明智，更有作为文学家的长远眼光。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正人君子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之流在他面前无所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n x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í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ng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。为了唤醒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铁屋子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里的人们，他一生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俯首甘为孺子牛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，鞠躬尽瘁，临终前依然不改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我以我血荐轩辕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的志向。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读金庸、琼瑶的小说，或可斜倚床头，信手一翻；读巴金、冰心的文集，则须备上香茗，月下品读；然而读鲁迅，则要</a:t>
            </a:r>
            <a:r>
              <a:rPr lang="en-US" altLang="zh-CN" sz="2000" u="sng"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，宁心静气地细细咀嚼。我愿这样读鲁迅，直到他的所有作品被我读懂为止。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</a:t>
            </a:r>
            <a:r>
              <a:rPr lang="en-US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ē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 w</a:t>
            </a:r>
            <a:r>
              <a:rPr lang="en-US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t</a:t>
            </a:r>
            <a:r>
              <a:rPr lang="en-US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ò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ng j</a:t>
            </a:r>
            <a:r>
              <a:rPr lang="en-US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í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         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</a:t>
            </a:r>
            <a:r>
              <a:rPr lang="en-US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chu</a:t>
            </a:r>
            <a:r>
              <a:rPr lang="en-US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ò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</a:t>
            </a:r>
            <a:r>
              <a:rPr lang="en-US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ù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 x</a:t>
            </a:r>
            <a:r>
              <a:rPr lang="en-US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í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ng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84065" y="5377815"/>
            <a:ext cx="1824355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深恶痛疾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</a:t>
            </a:r>
            <a:endParaRPr lang="zh-CN" altLang="en-US" sz="2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9405" y="5379720"/>
            <a:ext cx="1115695" cy="458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不辍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13150" y="5953760"/>
            <a:ext cx="1115695" cy="458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遁形</a:t>
            </a:r>
            <a:endParaRPr lang="zh-CN" altLang="en-US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42645" y="636270"/>
            <a:ext cx="10978515" cy="5276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我读鲁迅的高洁，面对黑暗中来自四面八方的诘难，他从不屈服，他是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彷徨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在黑暗中忍不住要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呐喊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的勇士；我读鲁迅的</a:t>
            </a:r>
            <a:r>
              <a:rPr lang="en-US" altLang="zh-CN" sz="2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，他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敢于直面惨淡的人生，敢于正视淋漓的鲜血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，对不公之事，他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sh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ē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 w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t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ò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ng j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í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；我读鲁迅的奉献，他少年时为</a:t>
            </a:r>
            <a:r>
              <a:rPr lang="en-US" altLang="zh-CN" sz="2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人民于危难之中，三改志愿，一生笔耕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b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chu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ò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sz="2000" u="wavy"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他不仅有作为革命家的明智，更有作为文学家的长远眼光。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正人君子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之流在他面前无所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 x</a:t>
            </a:r>
            <a:r>
              <a:rPr lang="en-US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í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ng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。为了唤醒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铁屋子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里的人们，他一生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俯首甘为孺子牛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，鞠躬尽瘁，临终前依然不改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我以我血荐轩辕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的志向。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读金庸、琼瑶的小说，或可斜倚床头，信手一翻；读巴金、冰心的文集，则须备上香茗，月下品读；然而读鲁迅，则要</a:t>
            </a:r>
            <a:r>
              <a:rPr lang="en-US" altLang="zh-CN" sz="2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，宁心静气地细细咀嚼。我愿这样读鲁迅，直到他的所有作品被我读懂为止。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下列依次填入文中横线处的词语，恰当的一项是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/>
              <a:t> 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)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A.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坚强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诚惶诚恐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	B.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坚强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拯救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诚惶诚恐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C.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坚韧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拯救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正襟危坐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            D.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坚韧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正襟危坐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98435" y="4922520"/>
            <a:ext cx="851535" cy="579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</a:t>
            </a:r>
            <a:endParaRPr lang="en-US" altLang="zh-CN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5555" y="423545"/>
            <a:ext cx="5678170" cy="674370"/>
          </a:xfrm>
        </p:spPr>
        <p:txBody>
          <a:bodyPr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词语辨析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6450" y="1444625"/>
            <a:ext cx="1027557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00000"/>
              </a:lnSpc>
            </a:pP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坚强：坚固、不可摧毁、不动摇；坚韧：坚固而柔韧，不易折断。结合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他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‘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敢于直面惨淡的人生，敢于正视淋漓的鲜血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’”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可知，此处应该用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坚韧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，表现鲁迅的性格品质；</a:t>
            </a:r>
            <a:endParaRPr lang="zh-CN" altLang="en-US" sz="28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00000"/>
              </a:lnSpc>
            </a:pP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解救：使脱离危险或困境；拯救：侧重于使从较大的危险或深重的苦难中解脱出来。根据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为人民于危难之中，三改志愿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可知，鲁迅使人民从深重的苦难中解脱出来，应该填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拯救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28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00000"/>
              </a:lnSpc>
            </a:pP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诚惶诚恐：非常小心谨慎以至达到害怕不安的程度。正襟危坐：整一整衣服，端正地坐着。形容严肃或拘谨的样子。根据语境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宁心静气地细细咀嚼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可知，应该用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正襟危坐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r>
              <a:rPr lang="en-US" altLang="zh-CN" sz="280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sz="280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89635" y="1348105"/>
            <a:ext cx="107797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4.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语段中画波浪线的句子有语病，下列修改最恰当的一项是（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A.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他不仅有作为文学家的明智，更有作为革命家的长远眼光。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B.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他不是有作为文学家的明智，而是有作为革命家的长远眼光。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C.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他不仅有作为革命家的长远眼光，更有作为文学家的明智。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D.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他不是有作为革命家的明智，而是有作为文学家的长远眼光。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2825" y="4610100"/>
            <a:ext cx="10178415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25280" y="1475740"/>
            <a:ext cx="946150" cy="745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73455" y="4328160"/>
            <a:ext cx="99802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搭配不当和语序不当，应该改为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他不仅有作为文学家的明智，更有作为革命家的长远眼光</a:t>
            </a:r>
            <a:r>
              <a:rPr lang="en-US" altLang="zh-CN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endParaRPr lang="en-US" altLang="zh-CN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52450" y="312420"/>
            <a:ext cx="11362690" cy="5666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en-US" altLang="zh-CN" sz="2400"/>
              <a:t>  </a:t>
            </a:r>
            <a:r>
              <a:rPr lang="zh-CN" altLang="en-US" sz="2400"/>
              <a:t>阅读下面的文字，完成各题。</a:t>
            </a:r>
            <a:endParaRPr lang="zh-CN" altLang="en-US" sz="2400"/>
          </a:p>
          <a:p>
            <a:pPr indent="457200" fontAlgn="auto">
              <a:lnSpc>
                <a:spcPct val="150000"/>
              </a:lnSpc>
            </a:pPr>
            <a:r>
              <a:rPr lang="en-US" altLang="zh-CN" sz="2400"/>
              <a:t>  </a:t>
            </a:r>
            <a:r>
              <a:rPr lang="zh-CN" altLang="en-US" sz="2400"/>
              <a:t>材料一</a:t>
            </a:r>
            <a:endParaRPr lang="zh-CN" altLang="en-US" sz="2400"/>
          </a:p>
          <a:p>
            <a:pPr indent="457200" fontAlgn="auto">
              <a:lnSpc>
                <a:spcPct val="150000"/>
              </a:lnSpc>
            </a:pPr>
            <a:r>
              <a:rPr lang="en-US" altLang="zh-CN" sz="2400"/>
              <a:t>  </a:t>
            </a:r>
            <a:r>
              <a:rPr lang="zh-CN" altLang="en-US" sz="2400"/>
              <a:t>为深入贯彻落实党的二十大精神，承德市强化低碳思维，坚定坚决推进生态优先、绿色发展。围绕打造清洁能源强市，承德市全力实施清洁能源产业率先突破战略，积极谋划、推进、建设抽水蓄能产业集群；加快壮大风电、光电产业规模；加快推进风光储氢一体化发展；努力建设成为新型电力系统背景下的</a:t>
            </a:r>
            <a:r>
              <a:rPr lang="en-US" altLang="zh-CN" sz="2400"/>
              <a:t>“</a:t>
            </a:r>
            <a:r>
              <a:rPr lang="zh-CN" altLang="en-US" sz="2400"/>
              <a:t>绿色</a:t>
            </a:r>
            <a:r>
              <a:rPr lang="en-US" altLang="zh-CN" sz="2400"/>
              <a:t>”</a:t>
            </a:r>
            <a:r>
              <a:rPr lang="zh-CN" altLang="en-US" sz="2400"/>
              <a:t>能源码头和新型能源示范城市，打造</a:t>
            </a:r>
            <a:r>
              <a:rPr lang="en-US" altLang="zh-CN" sz="2400"/>
              <a:t>“</a:t>
            </a:r>
            <a:r>
              <a:rPr lang="zh-CN" altLang="en-US" sz="2400"/>
              <a:t>中国绿氢谷</a:t>
            </a:r>
            <a:r>
              <a:rPr lang="en-US" altLang="zh-CN" sz="2400"/>
              <a:t>”</a:t>
            </a:r>
            <a:r>
              <a:rPr lang="zh-CN" altLang="en-US" sz="2400"/>
              <a:t>和首都北京的重要清洁能源供应基地。</a:t>
            </a:r>
            <a:r>
              <a:rPr lang="en-US" altLang="zh-CN" sz="2400"/>
              <a:t> </a:t>
            </a:r>
            <a:endParaRPr lang="en-US" altLang="zh-CN" sz="2400"/>
          </a:p>
          <a:p>
            <a:pPr indent="0" fontAlgn="auto">
              <a:lnSpc>
                <a:spcPct val="150000"/>
              </a:lnSpc>
            </a:pPr>
            <a:r>
              <a:rPr lang="en-US" altLang="zh-CN" sz="2400"/>
              <a:t>5. </a:t>
            </a:r>
            <a:r>
              <a:rPr lang="zh-CN" altLang="en-US" sz="2400"/>
              <a:t>材料一是某客户端发布的一则新闻，请用简洁的语言概括其主要信息，不超过</a:t>
            </a:r>
            <a:r>
              <a:rPr lang="en-US" altLang="zh-CN" sz="2400"/>
              <a:t> 15 </a:t>
            </a:r>
            <a:r>
              <a:rPr lang="zh-CN" altLang="en-US" sz="2400"/>
              <a:t>字。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534160" y="5457190"/>
            <a:ext cx="10380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u="sng">
                <a:solidFill>
                  <a:srgbClr val="FF0000"/>
                </a:solidFill>
              </a:rPr>
              <a:t>承德市推进生态优先、绿色发展。（意思对即可）</a:t>
            </a:r>
            <a:endParaRPr lang="zh-CN" altLang="en-US" sz="2800" u="sng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p="http://schemas.openxmlformats.org/presentationml/2006/main">
  <p:tag name="POCKET_APPLY_TIME" val="2020-03-05"/>
  <p:tag name="POCKET_APPLY_TYPE" val="Slide"/>
</p:tagLst>
</file>

<file path=ppt/tags/tag10.xml><?xml version="1.0" encoding="utf-8"?>
<p:tagLst xmlns:p="http://schemas.openxmlformats.org/presentationml/2006/main">
  <p:tag name="PA" val="v5.2.11"/>
  <p:tag name="WHOLESPTYPE" val="Shape_SubTitle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PA" val="v5.2.11"/>
  <p:tag name="WHOLESPTYPE" val="Shape_SubTitle"/>
</p:tagLst>
</file>

<file path=ppt/tags/tag12.xml><?xml version="1.0" encoding="utf-8"?>
<p:tagLst xmlns:p="http://schemas.openxmlformats.org/presentationml/2006/main">
  <p:tag name="KSO_WM_DIAGRAM_VIRTUALLY_FRAME" val="{&quot;height&quot;:331.95,&quot;left&quot;:101.25,&quot;top&quot;:93.55,&quot;width&quot;:813.7}"/>
</p:tagLst>
</file>

<file path=ppt/tags/tag13.xml><?xml version="1.0" encoding="utf-8"?>
<p:tagLst xmlns:p="http://schemas.openxmlformats.org/presentationml/2006/main">
  <p:tag name="PA" val="v5.2.11"/>
  <p:tag name="WHOLESPTYPE" val="Shape_SubTitle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PA" val="v5.2.11"/>
  <p:tag name="WHOLESPTYPE" val="Shape_SubTitle"/>
</p:tagLst>
</file>

<file path=ppt/tags/tag15.xml><?xml version="1.0" encoding="utf-8"?>
<p:tagLst xmlns:p="http://schemas.openxmlformats.org/presentationml/2006/main">
  <p:tag name="TABLE_ENDDRAG_ORIGIN_RECT" val="873*348"/>
  <p:tag name="TABLE_ENDDRAG_RECT" val="40*156*873*348"/>
</p:tagLst>
</file>

<file path=ppt/tags/tag16.xml><?xml version="1.0" encoding="utf-8"?>
<p:tagLst xmlns:p="http://schemas.openxmlformats.org/presentationml/2006/main">
  <p:tag name="COMMONDATA" val="eyJoZGlkIjoiN2YzNjBkOTgyNWQ1YTMxYzM3MzMwNWFiODNmOWIzYWMifQ=="/>
  <p:tag name="KSO_WPP_MARK_KEY" val="3480b708-0994-47ee-9b9e-067f37c58f1a"/>
</p:tagLst>
</file>

<file path=ppt/tags/tag2.xml><?xml version="1.0" encoding="utf-8"?>
<p:tagLst xmlns:p="http://schemas.openxmlformats.org/presentationml/2006/main">
  <p:tag name="KSO_WM_DIAGRAM_VIRTUALLY_FRAME" val="{&quot;height&quot;:198.48897637795272,&quot;left&quot;:108.6692125984252,&quot;top&quot;:167.71582677165355,&quot;width&quot;:309.93496062992125}"/>
</p:tagLst>
</file>

<file path=ppt/tags/tag3.xml><?xml version="1.0" encoding="utf-8"?>
<p:tagLst xmlns:p="http://schemas.openxmlformats.org/presentationml/2006/main">
  <p:tag name="KSO_WM_DIAGRAM_VIRTUALLY_FRAME" val="{&quot;height&quot;:198.48897637795272,&quot;left&quot;:108.6692125984252,&quot;top&quot;:167.71582677165355,&quot;width&quot;:309.93496062992125}"/>
</p:tagLst>
</file>

<file path=ppt/tags/tag4.xml><?xml version="1.0" encoding="utf-8"?>
<p:tagLst xmlns:p="http://schemas.openxmlformats.org/presentationml/2006/main">
  <p:tag name="KSO_WM_DIAGRAM_VIRTUALLY_FRAME" val="{&quot;height&quot;:198.48897637795272,&quot;left&quot;:108.6692125984252,&quot;top&quot;:167.71582677165355,&quot;width&quot;:309.93496062992125}"/>
</p:tagLst>
</file>

<file path=ppt/tags/tag5.xml><?xml version="1.0" encoding="utf-8"?>
<p:tagLst xmlns:p="http://schemas.openxmlformats.org/presentationml/2006/main">
  <p:tag name="KSO_WM_DIAGRAM_VIRTUALLY_FRAME" val="{&quot;height&quot;:198.48897637795272,&quot;left&quot;:108.6692125984252,&quot;top&quot;:167.71582677165355,&quot;width&quot;:309.93496062992125}"/>
</p:tagLst>
</file>

<file path=ppt/tags/tag6.xml><?xml version="1.0" encoding="utf-8"?>
<p:tagLst xmlns:p="http://schemas.openxmlformats.org/presentationml/2006/main">
  <p:tag name="KSO_WM_DIAGRAM_VIRTUALLY_FRAME" val="{&quot;height&quot;:198.48897637795272,&quot;left&quot;:108.6692125984252,&quot;top&quot;:167.71582677165355,&quot;width&quot;:309.93496062992125}"/>
</p:tagLst>
</file>

<file path=ppt/tags/tag7.xml><?xml version="1.0" encoding="utf-8"?>
<p:tagLst xmlns:p="http://schemas.openxmlformats.org/presentationml/2006/main">
  <p:tag name="KSO_WM_DIAGRAM_VIRTUALLY_FRAME" val="{&quot;height&quot;:198.48897637795272,&quot;left&quot;:108.6692125984252,&quot;top&quot;:167.71582677165355,&quot;width&quot;:309.93496062992125}"/>
</p:tagLst>
</file>

<file path=ppt/tags/tag8.xml><?xml version="1.0" encoding="utf-8"?>
<p:tagLst xmlns:p="http://schemas.openxmlformats.org/presentationml/2006/main">
  <p:tag name="KSO_WM_DIAGRAM_VIRTUALLY_FRAME" val="{&quot;height&quot;:198.48897637795272,&quot;left&quot;:108.6692125984252,&quot;top&quot;:167.71582677165355,&quot;width&quot;:309.93496062992125}"/>
</p:tagLst>
</file>

<file path=ppt/tags/tag9.xml><?xml version="1.0" encoding="utf-8"?>
<p:tagLst xmlns:p="http://schemas.openxmlformats.org/presentationml/2006/main">
  <p:tag name="KSO_WM_DIAGRAM_VIRTUALLY_FRAME" val="{&quot;height&quot;:198.48897637795272,&quot;left&quot;:108.6692125984252,&quot;top&quot;:167.71582677165355,&quot;width&quot;:309.93496062992125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qngxz4z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qngxz4z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qngxz4z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Mark Zegulberg team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41B7D0"/>
      </a:accent1>
      <a:accent2>
        <a:srgbClr val="3FACD0"/>
      </a:accent2>
      <a:accent3>
        <a:srgbClr val="3DA1D2"/>
      </a:accent3>
      <a:accent4>
        <a:srgbClr val="3B96D3"/>
      </a:accent4>
      <a:accent5>
        <a:srgbClr val="398BD5"/>
      </a:accent5>
      <a:accent6>
        <a:srgbClr val="3780D7"/>
      </a:accent6>
      <a:hlink>
        <a:srgbClr val="5B9BD5"/>
      </a:hlink>
      <a:folHlink>
        <a:srgbClr val="70AD47"/>
      </a:folHlink>
    </a:clrScheme>
    <a:fontScheme name="eqngxz4z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indent="0" fontAlgn="auto">
          <a:lnSpc>
            <a:spcPts val="3760"/>
          </a:lnSpc>
          <a:spcAft>
            <a:spcPts val="600"/>
          </a:spcAft>
          <a:defRPr lang="en-US" altLang="zh-CN" sz="28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5760</Words>
  <Application>WPS 演示</Application>
  <PresentationFormat>宽屏</PresentationFormat>
  <Paragraphs>199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Times New Roman</vt:lpstr>
      <vt:lpstr>思源黑体 CN Medium</vt:lpstr>
      <vt:lpstr>黑体</vt:lpstr>
      <vt:lpstr>Aharoni</vt:lpstr>
      <vt:lpstr>字魂105号-简雅黑</vt:lpstr>
      <vt:lpstr>Calibri</vt:lpstr>
      <vt:lpstr>Arial Unicode MS</vt:lpstr>
      <vt:lpstr>等线 Light</vt:lpstr>
      <vt:lpstr>Calibri Light</vt:lpstr>
      <vt:lpstr>等线</vt:lpstr>
      <vt:lpstr>Open Sans</vt:lpstr>
      <vt:lpstr>Times New Roman</vt:lpstr>
      <vt:lpstr>Yu Gothic UI Semibold</vt:lpstr>
      <vt:lpstr>Segoe Print</vt:lpstr>
      <vt:lpstr>自定义设计方案</vt:lpstr>
      <vt:lpstr>1_自定义设计方案</vt:lpstr>
      <vt:lpstr>2_自定义设计方案</vt:lpstr>
      <vt:lpstr>Content</vt:lpstr>
      <vt:lpstr>3_自定义设计方案</vt:lpstr>
      <vt:lpstr>PowerPoint 演示文稿</vt:lpstr>
      <vt:lpstr>PowerPoint 演示文稿</vt:lpstr>
      <vt:lpstr>PowerPoint 演示文稿</vt:lpstr>
      <vt:lpstr>PowerPoint 演示文稿</vt:lpstr>
      <vt:lpstr>2.根据拼音写出相应的词语。(3分)</vt:lpstr>
      <vt:lpstr>PowerPoint 演示文稿</vt:lpstr>
      <vt:lpstr>词语辨析</vt:lpstr>
      <vt:lpstr>PowerPoint 演示文稿</vt:lpstr>
      <vt:lpstr>PowerPoint 演示文稿</vt:lpstr>
      <vt:lpstr>材料二</vt:lpstr>
      <vt:lpstr>PowerPoint 演示文稿</vt:lpstr>
      <vt:lpstr>PowerPoint 演示文稿</vt:lpstr>
      <vt:lpstr>绽放的梨花</vt:lpstr>
      <vt:lpstr>PowerPoint 演示文稿</vt:lpstr>
      <vt:lpstr>PowerPoint 演示文稿</vt:lpstr>
      <vt:lpstr>    ⑫村子四百多户人家，全是清一色的老房子。白色工字脊，白墙壁，红门窗，褐色线条勾勒……我有些惊讶：“村子里全是老房子？”     ⑬老陈笑答：“识货。这就是我们村的第二件老物件了，穿斗小青瓦、白墙坡屋顶的川北民居，凭着这，我们这的古村落名声在外呢。”     ⑭一处房子周围果树环绕，梨花李花正开，房顶爬满爬山虎。老陈有些自豪地说：“这房子就是我家的，冬暖夏凉。”他拿来木板凳，让我坐在几棵老梨树下。阳光从雪白梨花间透下来，亮亮的，暖暖的。我笑着说：“这第三件嘛，我猜是这老梨树了。”老陈不急不慢，点头应道：“这老梨树上百年了，村里这种上百年的梨树有两百多棵。除了卖梨子，还有不少人来我们这赏花品梨。这老梨树是我们当之无愧的老物件呢。”     ⑮坐在这绿树掩映、梨花绽放的老房子边，我不由回想起第一次进村的情景。景物浮现眼前，一时间，满眼是画，满眼是光。</vt:lpstr>
      <vt:lpstr>    【补充材料】    我的扶贫联系村，叫西溪村，一个古朴的小村庄。我第一次进村时，正是春天，站在山谷一处农家院子里，看到一山谷的洁白梨花盛开，照得天空异常明快高远。我感叹道，好美。一起工作的村干部笑着说，我们西溪村确实变美了，三年前栽下的千亩梨树如今都开了白蓬蓬的花，看着这花开得旺，村民心里美呢，再过几个月就摘果收钱了。                            （节选自李汀《苍溪之溪》，《人民日报》有删改）</vt:lpstr>
      <vt:lpstr>PowerPoint 演示文稿</vt:lpstr>
      <vt:lpstr>PowerPoint 演示文稿</vt:lpstr>
      <vt:lpstr>PowerPoint 演示文稿</vt:lpstr>
      <vt:lpstr>15. 拍摄完成的微视频将送电视台参加比赛，有几个栏目可供选择，你觉得可以放在下面哪一个栏目里参选，并说说理由。 A．栏目一：乡村振兴                B．栏目二：最美乡村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</dc:title>
  <dc:creator/>
  <cp:lastModifiedBy>zxt</cp:lastModifiedBy>
  <cp:revision>129</cp:revision>
  <dcterms:created xsi:type="dcterms:W3CDTF">2017-11-13T13:48:00Z</dcterms:created>
  <dcterms:modified xsi:type="dcterms:W3CDTF">2025-10-25T12:56:49Z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2A26D631271645DBBFC90CDE3683B00B_13</vt:lpwstr>
  </property>
</Properties>
</file>